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87" r:id="rId6"/>
    <p:sldId id="277" r:id="rId7"/>
    <p:sldId id="278" r:id="rId8"/>
    <p:sldId id="288" r:id="rId9"/>
    <p:sldId id="290" r:id="rId10"/>
    <p:sldId id="289" r:id="rId11"/>
    <p:sldId id="285" r:id="rId12"/>
    <p:sldId id="279" r:id="rId13"/>
    <p:sldId id="299" r:id="rId14"/>
    <p:sldId id="300" r:id="rId15"/>
    <p:sldId id="280" r:id="rId16"/>
    <p:sldId id="281" r:id="rId17"/>
    <p:sldId id="301" r:id="rId18"/>
    <p:sldId id="302" r:id="rId19"/>
    <p:sldId id="282" r:id="rId20"/>
    <p:sldId id="283" r:id="rId21"/>
    <p:sldId id="303" r:id="rId22"/>
    <p:sldId id="284" r:id="rId23"/>
    <p:sldId id="286" r:id="rId24"/>
    <p:sldId id="297" r:id="rId25"/>
    <p:sldId id="298" r:id="rId26"/>
    <p:sldId id="291" r:id="rId27"/>
    <p:sldId id="273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7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73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22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0" name="Group 2"/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124931" name="Group 3"/>
            <p:cNvGrpSpPr>
              <a:grpSpLocks/>
            </p:cNvGrpSpPr>
            <p:nvPr userDrawn="1"/>
          </p:nvGrpSpPr>
          <p:grpSpPr bwMode="auto">
            <a:xfrm rot="-215207">
              <a:off x="3690" y="234"/>
              <a:ext cx="1857" cy="3625"/>
              <a:chOff x="3010" y="778"/>
              <a:chExt cx="1857" cy="3625"/>
            </a:xfrm>
          </p:grpSpPr>
          <p:sp>
            <p:nvSpPr>
              <p:cNvPr id="124932" name="Freeform 4"/>
              <p:cNvSpPr>
                <a:spLocks/>
              </p:cNvSpPr>
              <p:nvPr userDrawn="1"/>
            </p:nvSpPr>
            <p:spPr bwMode="ltGray">
              <a:xfrm rot="12185230" flipV="1">
                <a:off x="3534" y="778"/>
                <a:ext cx="1333" cy="1485"/>
              </a:xfrm>
              <a:custGeom>
                <a:avLst/>
                <a:gdLst>
                  <a:gd name="T0" fmla="*/ 16 w 596"/>
                  <a:gd name="T1" fmla="*/ 370 h 666"/>
                  <a:gd name="T2" fmla="*/ 6 w 596"/>
                  <a:gd name="T3" fmla="*/ 341 h 666"/>
                  <a:gd name="T4" fmla="*/ 0 w 596"/>
                  <a:gd name="T5" fmla="*/ 289 h 666"/>
                  <a:gd name="T6" fmla="*/ 4 w 596"/>
                  <a:gd name="T7" fmla="*/ 222 h 666"/>
                  <a:gd name="T8" fmla="*/ 25 w 596"/>
                  <a:gd name="T9" fmla="*/ 151 h 666"/>
                  <a:gd name="T10" fmla="*/ 69 w 596"/>
                  <a:gd name="T11" fmla="*/ 84 h 666"/>
                  <a:gd name="T12" fmla="*/ 142 w 596"/>
                  <a:gd name="T13" fmla="*/ 31 h 666"/>
                  <a:gd name="T14" fmla="*/ 247 w 596"/>
                  <a:gd name="T15" fmla="*/ 2 h 666"/>
                  <a:gd name="T16" fmla="*/ 380 w 596"/>
                  <a:gd name="T17" fmla="*/ 9 h 666"/>
                  <a:gd name="T18" fmla="*/ 484 w 596"/>
                  <a:gd name="T19" fmla="*/ 68 h 666"/>
                  <a:gd name="T20" fmla="*/ 554 w 596"/>
                  <a:gd name="T21" fmla="*/ 165 h 666"/>
                  <a:gd name="T22" fmla="*/ 591 w 596"/>
                  <a:gd name="T23" fmla="*/ 284 h 666"/>
                  <a:gd name="T24" fmla="*/ 595 w 596"/>
                  <a:gd name="T25" fmla="*/ 409 h 666"/>
                  <a:gd name="T26" fmla="*/ 566 w 596"/>
                  <a:gd name="T27" fmla="*/ 525 h 666"/>
                  <a:gd name="T28" fmla="*/ 507 w 596"/>
                  <a:gd name="T29" fmla="*/ 615 h 666"/>
                  <a:gd name="T30" fmla="*/ 417 w 596"/>
                  <a:gd name="T31" fmla="*/ 663 h 666"/>
                  <a:gd name="T32" fmla="*/ 389 w 596"/>
                  <a:gd name="T33" fmla="*/ 659 h 666"/>
                  <a:gd name="T34" fmla="*/ 441 w 596"/>
                  <a:gd name="T35" fmla="*/ 617 h 666"/>
                  <a:gd name="T36" fmla="*/ 482 w 596"/>
                  <a:gd name="T37" fmla="*/ 544 h 666"/>
                  <a:gd name="T38" fmla="*/ 509 w 596"/>
                  <a:gd name="T39" fmla="*/ 454 h 666"/>
                  <a:gd name="T40" fmla="*/ 520 w 596"/>
                  <a:gd name="T41" fmla="*/ 355 h 666"/>
                  <a:gd name="T42" fmla="*/ 514 w 596"/>
                  <a:gd name="T43" fmla="*/ 258 h 666"/>
                  <a:gd name="T44" fmla="*/ 485 w 596"/>
                  <a:gd name="T45" fmla="*/ 174 h 666"/>
                  <a:gd name="T46" fmla="*/ 433 w 596"/>
                  <a:gd name="T47" fmla="*/ 112 h 666"/>
                  <a:gd name="T48" fmla="*/ 341 w 596"/>
                  <a:gd name="T49" fmla="*/ 75 h 666"/>
                  <a:gd name="T50" fmla="*/ 246 w 596"/>
                  <a:gd name="T51" fmla="*/ 61 h 666"/>
                  <a:gd name="T52" fmla="*/ 174 w 596"/>
                  <a:gd name="T53" fmla="*/ 71 h 666"/>
                  <a:gd name="T54" fmla="*/ 121 w 596"/>
                  <a:gd name="T55" fmla="*/ 101 h 666"/>
                  <a:gd name="T56" fmla="*/ 84 w 596"/>
                  <a:gd name="T57" fmla="*/ 149 h 666"/>
                  <a:gd name="T58" fmla="*/ 57 w 596"/>
                  <a:gd name="T59" fmla="*/ 206 h 666"/>
                  <a:gd name="T60" fmla="*/ 40 w 596"/>
                  <a:gd name="T61" fmla="*/ 272 h 666"/>
                  <a:gd name="T62" fmla="*/ 28 w 596"/>
                  <a:gd name="T63" fmla="*/ 33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3" name="Freeform 5"/>
              <p:cNvSpPr>
                <a:spLocks/>
              </p:cNvSpPr>
              <p:nvPr userDrawn="1"/>
            </p:nvSpPr>
            <p:spPr bwMode="ltGray">
              <a:xfrm rot="12185230" flipV="1">
                <a:off x="4029" y="180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4" name="Freeform 6"/>
              <p:cNvSpPr>
                <a:spLocks/>
              </p:cNvSpPr>
              <p:nvPr userDrawn="1"/>
            </p:nvSpPr>
            <p:spPr bwMode="ltGray">
              <a:xfrm rot="12185230" flipV="1">
                <a:off x="3639" y="2167"/>
                <a:ext cx="277" cy="249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5" name="Freeform 7"/>
              <p:cNvSpPr>
                <a:spLocks/>
              </p:cNvSpPr>
              <p:nvPr userDrawn="1"/>
            </p:nvSpPr>
            <p:spPr bwMode="ltGray">
              <a:xfrm rot="12185230" flipV="1">
                <a:off x="3979" y="977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6" name="Freeform 8"/>
              <p:cNvSpPr>
                <a:spLocks/>
              </p:cNvSpPr>
              <p:nvPr userDrawn="1"/>
            </p:nvSpPr>
            <p:spPr bwMode="ltGray">
              <a:xfrm rot="12185230" flipV="1">
                <a:off x="3845" y="2207"/>
                <a:ext cx="103" cy="209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7" name="Freeform 9"/>
              <p:cNvSpPr>
                <a:spLocks/>
              </p:cNvSpPr>
              <p:nvPr userDrawn="1"/>
            </p:nvSpPr>
            <p:spPr bwMode="ltGray">
              <a:xfrm rot="12185230" flipV="1">
                <a:off x="3895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8" name="Freeform 10"/>
              <p:cNvSpPr>
                <a:spLocks/>
              </p:cNvSpPr>
              <p:nvPr userDrawn="1"/>
            </p:nvSpPr>
            <p:spPr bwMode="ltGray">
              <a:xfrm rot="12185230" flipV="1">
                <a:off x="3010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6 w 149"/>
                  <a:gd name="T3" fmla="*/ 6 h 704"/>
                  <a:gd name="T4" fmla="*/ 16 w 149"/>
                  <a:gd name="T5" fmla="*/ 14 h 704"/>
                  <a:gd name="T6" fmla="*/ 28 w 149"/>
                  <a:gd name="T7" fmla="*/ 24 h 704"/>
                  <a:gd name="T8" fmla="*/ 41 w 149"/>
                  <a:gd name="T9" fmla="*/ 37 h 704"/>
                  <a:gd name="T10" fmla="*/ 58 w 149"/>
                  <a:gd name="T11" fmla="*/ 53 h 704"/>
                  <a:gd name="T12" fmla="*/ 73 w 149"/>
                  <a:gd name="T13" fmla="*/ 70 h 704"/>
                  <a:gd name="T14" fmla="*/ 88 w 149"/>
                  <a:gd name="T15" fmla="*/ 90 h 704"/>
                  <a:gd name="T16" fmla="*/ 100 w 149"/>
                  <a:gd name="T17" fmla="*/ 113 h 704"/>
                  <a:gd name="T18" fmla="*/ 112 w 149"/>
                  <a:gd name="T19" fmla="*/ 137 h 704"/>
                  <a:gd name="T20" fmla="*/ 120 w 149"/>
                  <a:gd name="T21" fmla="*/ 165 h 704"/>
                  <a:gd name="T22" fmla="*/ 124 w 149"/>
                  <a:gd name="T23" fmla="*/ 196 h 704"/>
                  <a:gd name="T24" fmla="*/ 126 w 149"/>
                  <a:gd name="T25" fmla="*/ 228 h 704"/>
                  <a:gd name="T26" fmla="*/ 120 w 149"/>
                  <a:gd name="T27" fmla="*/ 264 h 704"/>
                  <a:gd name="T28" fmla="*/ 109 w 149"/>
                  <a:gd name="T29" fmla="*/ 302 h 704"/>
                  <a:gd name="T30" fmla="*/ 92 w 149"/>
                  <a:gd name="T31" fmla="*/ 342 h 704"/>
                  <a:gd name="T32" fmla="*/ 67 w 149"/>
                  <a:gd name="T33" fmla="*/ 386 h 704"/>
                  <a:gd name="T34" fmla="*/ 39 w 149"/>
                  <a:gd name="T35" fmla="*/ 436 h 704"/>
                  <a:gd name="T36" fmla="*/ 21 w 149"/>
                  <a:gd name="T37" fmla="*/ 482 h 704"/>
                  <a:gd name="T38" fmla="*/ 10 w 149"/>
                  <a:gd name="T39" fmla="*/ 525 h 704"/>
                  <a:gd name="T40" fmla="*/ 6 w 149"/>
                  <a:gd name="T41" fmla="*/ 566 h 704"/>
                  <a:gd name="T42" fmla="*/ 6 w 149"/>
                  <a:gd name="T43" fmla="*/ 605 h 704"/>
                  <a:gd name="T44" fmla="*/ 8 w 149"/>
                  <a:gd name="T45" fmla="*/ 641 h 704"/>
                  <a:gd name="T46" fmla="*/ 12 w 149"/>
                  <a:gd name="T47" fmla="*/ 673 h 704"/>
                  <a:gd name="T48" fmla="*/ 14 w 149"/>
                  <a:gd name="T49" fmla="*/ 704 h 704"/>
                  <a:gd name="T50" fmla="*/ 41 w 149"/>
                  <a:gd name="T51" fmla="*/ 688 h 704"/>
                  <a:gd name="T52" fmla="*/ 39 w 149"/>
                  <a:gd name="T53" fmla="*/ 680 h 704"/>
                  <a:gd name="T54" fmla="*/ 36 w 149"/>
                  <a:gd name="T55" fmla="*/ 657 h 704"/>
                  <a:gd name="T56" fmla="*/ 33 w 149"/>
                  <a:gd name="T57" fmla="*/ 622 h 704"/>
                  <a:gd name="T58" fmla="*/ 35 w 149"/>
                  <a:gd name="T59" fmla="*/ 575 h 704"/>
                  <a:gd name="T60" fmla="*/ 41 w 149"/>
                  <a:gd name="T61" fmla="*/ 519 h 704"/>
                  <a:gd name="T62" fmla="*/ 58 w 149"/>
                  <a:gd name="T63" fmla="*/ 455 h 704"/>
                  <a:gd name="T64" fmla="*/ 86 w 149"/>
                  <a:gd name="T65" fmla="*/ 386 h 704"/>
                  <a:gd name="T66" fmla="*/ 129 w 149"/>
                  <a:gd name="T67" fmla="*/ 313 h 704"/>
                  <a:gd name="T68" fmla="*/ 143 w 149"/>
                  <a:gd name="T69" fmla="*/ 279 h 704"/>
                  <a:gd name="T70" fmla="*/ 149 w 149"/>
                  <a:gd name="T71" fmla="*/ 235 h 704"/>
                  <a:gd name="T72" fmla="*/ 144 w 149"/>
                  <a:gd name="T73" fmla="*/ 184 h 704"/>
                  <a:gd name="T74" fmla="*/ 131 w 149"/>
                  <a:gd name="T75" fmla="*/ 134 h 704"/>
                  <a:gd name="T76" fmla="*/ 109 w 149"/>
                  <a:gd name="T77" fmla="*/ 85 h 704"/>
                  <a:gd name="T78" fmla="*/ 81 w 149"/>
                  <a:gd name="T79" fmla="*/ 44 h 704"/>
                  <a:gd name="T80" fmla="*/ 44 w 149"/>
                  <a:gd name="T81" fmla="*/ 14 h 704"/>
                  <a:gd name="T82" fmla="*/ 0 w 149"/>
                  <a:gd name="T83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4939" name="Freeform 11"/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94 w 128"/>
                <a:gd name="T1" fmla="*/ 0 h 217"/>
                <a:gd name="T2" fmla="*/ 105 w 128"/>
                <a:gd name="T3" fmla="*/ 9 h 217"/>
                <a:gd name="T4" fmla="*/ 115 w 128"/>
                <a:gd name="T5" fmla="*/ 27 h 217"/>
                <a:gd name="T6" fmla="*/ 123 w 128"/>
                <a:gd name="T7" fmla="*/ 50 h 217"/>
                <a:gd name="T8" fmla="*/ 128 w 128"/>
                <a:gd name="T9" fmla="*/ 78 h 217"/>
                <a:gd name="T10" fmla="*/ 127 w 128"/>
                <a:gd name="T11" fmla="*/ 111 h 217"/>
                <a:gd name="T12" fmla="*/ 116 w 128"/>
                <a:gd name="T13" fmla="*/ 145 h 217"/>
                <a:gd name="T14" fmla="*/ 94 w 128"/>
                <a:gd name="T15" fmla="*/ 181 h 217"/>
                <a:gd name="T16" fmla="*/ 60 w 128"/>
                <a:gd name="T17" fmla="*/ 217 h 217"/>
                <a:gd name="T18" fmla="*/ 49 w 128"/>
                <a:gd name="T19" fmla="*/ 213 h 217"/>
                <a:gd name="T20" fmla="*/ 38 w 128"/>
                <a:gd name="T21" fmla="*/ 210 h 217"/>
                <a:gd name="T22" fmla="*/ 26 w 128"/>
                <a:gd name="T23" fmla="*/ 205 h 217"/>
                <a:gd name="T24" fmla="*/ 16 w 128"/>
                <a:gd name="T25" fmla="*/ 201 h 217"/>
                <a:gd name="T26" fmla="*/ 8 w 128"/>
                <a:gd name="T27" fmla="*/ 196 h 217"/>
                <a:gd name="T28" fmla="*/ 2 w 128"/>
                <a:gd name="T29" fmla="*/ 190 h 217"/>
                <a:gd name="T30" fmla="*/ 0 w 128"/>
                <a:gd name="T31" fmla="*/ 183 h 217"/>
                <a:gd name="T32" fmla="*/ 1 w 128"/>
                <a:gd name="T33" fmla="*/ 178 h 217"/>
                <a:gd name="T34" fmla="*/ 13 w 128"/>
                <a:gd name="T35" fmla="*/ 171 h 217"/>
                <a:gd name="T36" fmla="*/ 29 w 128"/>
                <a:gd name="T37" fmla="*/ 161 h 217"/>
                <a:gd name="T38" fmla="*/ 46 w 128"/>
                <a:gd name="T39" fmla="*/ 150 h 217"/>
                <a:gd name="T40" fmla="*/ 63 w 128"/>
                <a:gd name="T41" fmla="*/ 134 h 217"/>
                <a:gd name="T42" fmla="*/ 79 w 128"/>
                <a:gd name="T43" fmla="*/ 112 h 217"/>
                <a:gd name="T44" fmla="*/ 91 w 128"/>
                <a:gd name="T45" fmla="*/ 83 h 217"/>
                <a:gd name="T46" fmla="*/ 97 w 128"/>
                <a:gd name="T47" fmla="*/ 46 h 217"/>
                <a:gd name="T48" fmla="*/ 94 w 128"/>
                <a:gd name="T4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0" name="Freeform 12"/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1" name="Freeform 13"/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2" name="Freeform 14"/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75 w 117"/>
                <a:gd name="T1" fmla="*/ 0 h 132"/>
                <a:gd name="T2" fmla="*/ 0 w 117"/>
                <a:gd name="T3" fmla="*/ 25 h 132"/>
                <a:gd name="T4" fmla="*/ 3 w 117"/>
                <a:gd name="T5" fmla="*/ 26 h 132"/>
                <a:gd name="T6" fmla="*/ 14 w 117"/>
                <a:gd name="T7" fmla="*/ 29 h 132"/>
                <a:gd name="T8" fmla="*/ 29 w 117"/>
                <a:gd name="T9" fmla="*/ 36 h 132"/>
                <a:gd name="T10" fmla="*/ 46 w 117"/>
                <a:gd name="T11" fmla="*/ 47 h 132"/>
                <a:gd name="T12" fmla="*/ 66 w 117"/>
                <a:gd name="T13" fmla="*/ 62 h 132"/>
                <a:gd name="T14" fmla="*/ 84 w 117"/>
                <a:gd name="T15" fmla="*/ 80 h 132"/>
                <a:gd name="T16" fmla="*/ 102 w 117"/>
                <a:gd name="T17" fmla="*/ 103 h 132"/>
                <a:gd name="T18" fmla="*/ 116 w 117"/>
                <a:gd name="T19" fmla="*/ 132 h 132"/>
                <a:gd name="T20" fmla="*/ 117 w 117"/>
                <a:gd name="T21" fmla="*/ 120 h 132"/>
                <a:gd name="T22" fmla="*/ 115 w 117"/>
                <a:gd name="T23" fmla="*/ 107 h 132"/>
                <a:gd name="T24" fmla="*/ 108 w 117"/>
                <a:gd name="T25" fmla="*/ 90 h 132"/>
                <a:gd name="T26" fmla="*/ 99 w 117"/>
                <a:gd name="T27" fmla="*/ 74 h 132"/>
                <a:gd name="T28" fmla="*/ 89 w 117"/>
                <a:gd name="T29" fmla="*/ 58 h 132"/>
                <a:gd name="T30" fmla="*/ 78 w 117"/>
                <a:gd name="T31" fmla="*/ 45 h 132"/>
                <a:gd name="T32" fmla="*/ 67 w 117"/>
                <a:gd name="T33" fmla="*/ 36 h 132"/>
                <a:gd name="T34" fmla="*/ 58 w 117"/>
                <a:gd name="T35" fmla="*/ 32 h 132"/>
                <a:gd name="T36" fmla="*/ 69 w 117"/>
                <a:gd name="T37" fmla="*/ 29 h 132"/>
                <a:gd name="T38" fmla="*/ 79 w 117"/>
                <a:gd name="T39" fmla="*/ 28 h 132"/>
                <a:gd name="T40" fmla="*/ 89 w 117"/>
                <a:gd name="T41" fmla="*/ 26 h 132"/>
                <a:gd name="T42" fmla="*/ 98 w 117"/>
                <a:gd name="T43" fmla="*/ 25 h 132"/>
                <a:gd name="T44" fmla="*/ 105 w 117"/>
                <a:gd name="T45" fmla="*/ 24 h 132"/>
                <a:gd name="T46" fmla="*/ 109 w 117"/>
                <a:gd name="T47" fmla="*/ 22 h 132"/>
                <a:gd name="T48" fmla="*/ 113 w 117"/>
                <a:gd name="T49" fmla="*/ 21 h 132"/>
                <a:gd name="T50" fmla="*/ 114 w 117"/>
                <a:gd name="T51" fmla="*/ 21 h 132"/>
                <a:gd name="T52" fmla="*/ 75 w 117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3" name="Freeform 15"/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9 w 29"/>
                <a:gd name="T1" fmla="*/ 0 h 77"/>
                <a:gd name="T2" fmla="*/ 23 w 29"/>
                <a:gd name="T3" fmla="*/ 0 h 77"/>
                <a:gd name="T4" fmla="*/ 16 w 29"/>
                <a:gd name="T5" fmla="*/ 4 h 77"/>
                <a:gd name="T6" fmla="*/ 9 w 29"/>
                <a:gd name="T7" fmla="*/ 9 h 77"/>
                <a:gd name="T8" fmla="*/ 4 w 29"/>
                <a:gd name="T9" fmla="*/ 19 h 77"/>
                <a:gd name="T10" fmla="*/ 1 w 29"/>
                <a:gd name="T11" fmla="*/ 30 h 77"/>
                <a:gd name="T12" fmla="*/ 0 w 29"/>
                <a:gd name="T13" fmla="*/ 44 h 77"/>
                <a:gd name="T14" fmla="*/ 3 w 29"/>
                <a:gd name="T15" fmla="*/ 60 h 77"/>
                <a:gd name="T16" fmla="*/ 11 w 29"/>
                <a:gd name="T17" fmla="*/ 77 h 77"/>
                <a:gd name="T18" fmla="*/ 15 w 29"/>
                <a:gd name="T19" fmla="*/ 53 h 77"/>
                <a:gd name="T20" fmla="*/ 19 w 29"/>
                <a:gd name="T21" fmla="*/ 37 h 77"/>
                <a:gd name="T22" fmla="*/ 23 w 29"/>
                <a:gd name="T23" fmla="*/ 22 h 77"/>
                <a:gd name="T24" fmla="*/ 29 w 29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4" name="Freeform 16"/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4945" name="Group 17"/>
            <p:cNvGrpSpPr>
              <a:grpSpLocks/>
            </p:cNvGrpSpPr>
            <p:nvPr userDrawn="1"/>
          </p:nvGrpSpPr>
          <p:grpSpPr bwMode="auto">
            <a:xfrm rot="3220060">
              <a:off x="2631" y="754"/>
              <a:ext cx="569" cy="637"/>
              <a:chOff x="1727" y="866"/>
              <a:chExt cx="129" cy="157"/>
            </a:xfrm>
          </p:grpSpPr>
          <p:sp>
            <p:nvSpPr>
              <p:cNvPr id="124946" name="Freeform 1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47" name="Freeform 1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48" name="Freeform 2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49" name="Group 21"/>
            <p:cNvGrpSpPr>
              <a:grpSpLocks/>
            </p:cNvGrpSpPr>
            <p:nvPr userDrawn="1"/>
          </p:nvGrpSpPr>
          <p:grpSpPr bwMode="auto">
            <a:xfrm rot="-6691250">
              <a:off x="3637" y="132"/>
              <a:ext cx="356" cy="607"/>
              <a:chOff x="1727" y="866"/>
              <a:chExt cx="129" cy="157"/>
            </a:xfrm>
          </p:grpSpPr>
          <p:sp>
            <p:nvSpPr>
              <p:cNvPr id="124950" name="Freeform 22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1" name="Freeform 23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2" name="Freeform 24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53" name="Group 25"/>
            <p:cNvGrpSpPr>
              <a:grpSpLocks/>
            </p:cNvGrpSpPr>
            <p:nvPr userDrawn="1"/>
          </p:nvGrpSpPr>
          <p:grpSpPr bwMode="auto">
            <a:xfrm rot="-13075160">
              <a:off x="668" y="3321"/>
              <a:ext cx="501" cy="502"/>
              <a:chOff x="1727" y="866"/>
              <a:chExt cx="129" cy="157"/>
            </a:xfrm>
          </p:grpSpPr>
          <p:sp>
            <p:nvSpPr>
              <p:cNvPr id="124954" name="Freeform 26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5" name="Freeform 27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6" name="Freeform 28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57" name="Group 29"/>
            <p:cNvGrpSpPr>
              <a:grpSpLocks/>
            </p:cNvGrpSpPr>
            <p:nvPr userDrawn="1"/>
          </p:nvGrpSpPr>
          <p:grpSpPr bwMode="auto">
            <a:xfrm rot="4106450" flipH="1">
              <a:off x="393" y="262"/>
              <a:ext cx="709" cy="892"/>
              <a:chOff x="1727" y="866"/>
              <a:chExt cx="129" cy="157"/>
            </a:xfrm>
          </p:grpSpPr>
          <p:sp>
            <p:nvSpPr>
              <p:cNvPr id="124958" name="Freeform 3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9" name="Freeform 3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0" name="Freeform 3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61" name="Group 33"/>
            <p:cNvGrpSpPr>
              <a:grpSpLocks/>
            </p:cNvGrpSpPr>
            <p:nvPr userDrawn="1"/>
          </p:nvGrpSpPr>
          <p:grpSpPr bwMode="auto">
            <a:xfrm rot="10015322" flipH="1">
              <a:off x="4625" y="2382"/>
              <a:ext cx="709" cy="892"/>
              <a:chOff x="1727" y="866"/>
              <a:chExt cx="129" cy="157"/>
            </a:xfrm>
          </p:grpSpPr>
          <p:sp>
            <p:nvSpPr>
              <p:cNvPr id="124962" name="Freeform 3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3" name="Freeform 3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4" name="Freeform 3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4965" name="Freeform 37"/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6" name="Freeform 38"/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5 h 237"/>
                <a:gd name="T4" fmla="*/ 3 w 257"/>
                <a:gd name="T5" fmla="*/ 50 h 237"/>
                <a:gd name="T6" fmla="*/ 6 w 257"/>
                <a:gd name="T7" fmla="*/ 75 h 237"/>
                <a:gd name="T8" fmla="*/ 11 w 257"/>
                <a:gd name="T9" fmla="*/ 98 h 237"/>
                <a:gd name="T10" fmla="*/ 18 w 257"/>
                <a:gd name="T11" fmla="*/ 119 h 237"/>
                <a:gd name="T12" fmla="*/ 27 w 257"/>
                <a:gd name="T13" fmla="*/ 141 h 237"/>
                <a:gd name="T14" fmla="*/ 38 w 257"/>
                <a:gd name="T15" fmla="*/ 161 h 237"/>
                <a:gd name="T16" fmla="*/ 51 w 257"/>
                <a:gd name="T17" fmla="*/ 178 h 237"/>
                <a:gd name="T18" fmla="*/ 67 w 257"/>
                <a:gd name="T19" fmla="*/ 194 h 237"/>
                <a:gd name="T20" fmla="*/ 86 w 257"/>
                <a:gd name="T21" fmla="*/ 208 h 237"/>
                <a:gd name="T22" fmla="*/ 106 w 257"/>
                <a:gd name="T23" fmla="*/ 219 h 237"/>
                <a:gd name="T24" fmla="*/ 131 w 257"/>
                <a:gd name="T25" fmla="*/ 228 h 237"/>
                <a:gd name="T26" fmla="*/ 158 w 257"/>
                <a:gd name="T27" fmla="*/ 234 h 237"/>
                <a:gd name="T28" fmla="*/ 188 w 257"/>
                <a:gd name="T29" fmla="*/ 237 h 237"/>
                <a:gd name="T30" fmla="*/ 220 w 257"/>
                <a:gd name="T31" fmla="*/ 236 h 237"/>
                <a:gd name="T32" fmla="*/ 257 w 257"/>
                <a:gd name="T33" fmla="*/ 232 h 237"/>
                <a:gd name="T34" fmla="*/ 224 w 257"/>
                <a:gd name="T35" fmla="*/ 227 h 237"/>
                <a:gd name="T36" fmla="*/ 195 w 257"/>
                <a:gd name="T37" fmla="*/ 220 h 237"/>
                <a:gd name="T38" fmla="*/ 170 w 257"/>
                <a:gd name="T39" fmla="*/ 212 h 237"/>
                <a:gd name="T40" fmla="*/ 148 w 257"/>
                <a:gd name="T41" fmla="*/ 204 h 237"/>
                <a:gd name="T42" fmla="*/ 128 w 257"/>
                <a:gd name="T43" fmla="*/ 193 h 237"/>
                <a:gd name="T44" fmla="*/ 112 w 257"/>
                <a:gd name="T45" fmla="*/ 182 h 237"/>
                <a:gd name="T46" fmla="*/ 97 w 257"/>
                <a:gd name="T47" fmla="*/ 169 h 237"/>
                <a:gd name="T48" fmla="*/ 84 w 257"/>
                <a:gd name="T49" fmla="*/ 155 h 237"/>
                <a:gd name="T50" fmla="*/ 72 w 257"/>
                <a:gd name="T51" fmla="*/ 141 h 237"/>
                <a:gd name="T52" fmla="*/ 61 w 257"/>
                <a:gd name="T53" fmla="*/ 125 h 237"/>
                <a:gd name="T54" fmla="*/ 52 w 257"/>
                <a:gd name="T55" fmla="*/ 107 h 237"/>
                <a:gd name="T56" fmla="*/ 43 w 257"/>
                <a:gd name="T57" fmla="*/ 88 h 237"/>
                <a:gd name="T58" fmla="*/ 33 w 257"/>
                <a:gd name="T59" fmla="*/ 69 h 237"/>
                <a:gd name="T60" fmla="*/ 23 w 257"/>
                <a:gd name="T61" fmla="*/ 47 h 237"/>
                <a:gd name="T62" fmla="*/ 12 w 257"/>
                <a:gd name="T63" fmla="*/ 24 h 237"/>
                <a:gd name="T64" fmla="*/ 0 w 257"/>
                <a:gd name="T6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7" name="Freeform 39"/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77 w 124"/>
                <a:gd name="T1" fmla="*/ 0 h 110"/>
                <a:gd name="T2" fmla="*/ 124 w 124"/>
                <a:gd name="T3" fmla="*/ 108 h 110"/>
                <a:gd name="T4" fmla="*/ 120 w 124"/>
                <a:gd name="T5" fmla="*/ 107 h 110"/>
                <a:gd name="T6" fmla="*/ 107 w 124"/>
                <a:gd name="T7" fmla="*/ 105 h 110"/>
                <a:gd name="T8" fmla="*/ 89 w 124"/>
                <a:gd name="T9" fmla="*/ 101 h 110"/>
                <a:gd name="T10" fmla="*/ 68 w 124"/>
                <a:gd name="T11" fmla="*/ 99 h 110"/>
                <a:gd name="T12" fmla="*/ 45 w 124"/>
                <a:gd name="T13" fmla="*/ 97 h 110"/>
                <a:gd name="T14" fmla="*/ 25 w 124"/>
                <a:gd name="T15" fmla="*/ 98 h 110"/>
                <a:gd name="T16" fmla="*/ 9 w 124"/>
                <a:gd name="T17" fmla="*/ 102 h 110"/>
                <a:gd name="T18" fmla="*/ 0 w 124"/>
                <a:gd name="T19" fmla="*/ 110 h 110"/>
                <a:gd name="T20" fmla="*/ 4 w 124"/>
                <a:gd name="T21" fmla="*/ 98 h 110"/>
                <a:gd name="T22" fmla="*/ 8 w 124"/>
                <a:gd name="T23" fmla="*/ 89 h 110"/>
                <a:gd name="T24" fmla="*/ 16 w 124"/>
                <a:gd name="T25" fmla="*/ 82 h 110"/>
                <a:gd name="T26" fmla="*/ 25 w 124"/>
                <a:gd name="T27" fmla="*/ 76 h 110"/>
                <a:gd name="T28" fmla="*/ 36 w 124"/>
                <a:gd name="T29" fmla="*/ 72 h 110"/>
                <a:gd name="T30" fmla="*/ 47 w 124"/>
                <a:gd name="T31" fmla="*/ 71 h 110"/>
                <a:gd name="T32" fmla="*/ 59 w 124"/>
                <a:gd name="T33" fmla="*/ 71 h 110"/>
                <a:gd name="T34" fmla="*/ 72 w 124"/>
                <a:gd name="T35" fmla="*/ 74 h 110"/>
                <a:gd name="T36" fmla="*/ 73 w 124"/>
                <a:gd name="T37" fmla="*/ 71 h 110"/>
                <a:gd name="T38" fmla="*/ 70 w 124"/>
                <a:gd name="T39" fmla="*/ 56 h 110"/>
                <a:gd name="T40" fmla="*/ 67 w 124"/>
                <a:gd name="T41" fmla="*/ 38 h 110"/>
                <a:gd name="T42" fmla="*/ 65 w 124"/>
                <a:gd name="T43" fmla="*/ 30 h 110"/>
                <a:gd name="T44" fmla="*/ 63 w 124"/>
                <a:gd name="T45" fmla="*/ 30 h 110"/>
                <a:gd name="T46" fmla="*/ 61 w 124"/>
                <a:gd name="T47" fmla="*/ 29 h 110"/>
                <a:gd name="T48" fmla="*/ 59 w 124"/>
                <a:gd name="T49" fmla="*/ 26 h 110"/>
                <a:gd name="T50" fmla="*/ 57 w 124"/>
                <a:gd name="T51" fmla="*/ 23 h 110"/>
                <a:gd name="T52" fmla="*/ 57 w 124"/>
                <a:gd name="T53" fmla="*/ 19 h 110"/>
                <a:gd name="T54" fmla="*/ 59 w 124"/>
                <a:gd name="T55" fmla="*/ 14 h 110"/>
                <a:gd name="T56" fmla="*/ 66 w 124"/>
                <a:gd name="T57" fmla="*/ 8 h 110"/>
                <a:gd name="T58" fmla="*/ 77 w 124"/>
                <a:gd name="T5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8" name="Freeform 40"/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31 w 46"/>
                <a:gd name="T1" fmla="*/ 0 h 94"/>
                <a:gd name="T2" fmla="*/ 20 w 46"/>
                <a:gd name="T3" fmla="*/ 38 h 94"/>
                <a:gd name="T4" fmla="*/ 15 w 46"/>
                <a:gd name="T5" fmla="*/ 62 h 94"/>
                <a:gd name="T6" fmla="*/ 11 w 46"/>
                <a:gd name="T7" fmla="*/ 79 h 94"/>
                <a:gd name="T8" fmla="*/ 0 w 46"/>
                <a:gd name="T9" fmla="*/ 94 h 94"/>
                <a:gd name="T10" fmla="*/ 12 w 46"/>
                <a:gd name="T11" fmla="*/ 88 h 94"/>
                <a:gd name="T12" fmla="*/ 23 w 46"/>
                <a:gd name="T13" fmla="*/ 80 h 94"/>
                <a:gd name="T14" fmla="*/ 32 w 46"/>
                <a:gd name="T15" fmla="*/ 69 h 94"/>
                <a:gd name="T16" fmla="*/ 40 w 46"/>
                <a:gd name="T17" fmla="*/ 57 h 94"/>
                <a:gd name="T18" fmla="*/ 45 w 46"/>
                <a:gd name="T19" fmla="*/ 44 h 94"/>
                <a:gd name="T20" fmla="*/ 46 w 46"/>
                <a:gd name="T21" fmla="*/ 30 h 94"/>
                <a:gd name="T22" fmla="*/ 42 w 46"/>
                <a:gd name="T23" fmla="*/ 15 h 94"/>
                <a:gd name="T24" fmla="*/ 31 w 4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9" name="Freeform 41"/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70" name="Freeform 42"/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6 w 149"/>
                <a:gd name="T3" fmla="*/ 6 h 704"/>
                <a:gd name="T4" fmla="*/ 16 w 149"/>
                <a:gd name="T5" fmla="*/ 14 h 704"/>
                <a:gd name="T6" fmla="*/ 28 w 149"/>
                <a:gd name="T7" fmla="*/ 24 h 704"/>
                <a:gd name="T8" fmla="*/ 41 w 149"/>
                <a:gd name="T9" fmla="*/ 37 h 704"/>
                <a:gd name="T10" fmla="*/ 58 w 149"/>
                <a:gd name="T11" fmla="*/ 53 h 704"/>
                <a:gd name="T12" fmla="*/ 73 w 149"/>
                <a:gd name="T13" fmla="*/ 70 h 704"/>
                <a:gd name="T14" fmla="*/ 88 w 149"/>
                <a:gd name="T15" fmla="*/ 90 h 704"/>
                <a:gd name="T16" fmla="*/ 100 w 149"/>
                <a:gd name="T17" fmla="*/ 113 h 704"/>
                <a:gd name="T18" fmla="*/ 112 w 149"/>
                <a:gd name="T19" fmla="*/ 137 h 704"/>
                <a:gd name="T20" fmla="*/ 120 w 149"/>
                <a:gd name="T21" fmla="*/ 165 h 704"/>
                <a:gd name="T22" fmla="*/ 124 w 149"/>
                <a:gd name="T23" fmla="*/ 196 h 704"/>
                <a:gd name="T24" fmla="*/ 126 w 149"/>
                <a:gd name="T25" fmla="*/ 228 h 704"/>
                <a:gd name="T26" fmla="*/ 120 w 149"/>
                <a:gd name="T27" fmla="*/ 264 h 704"/>
                <a:gd name="T28" fmla="*/ 109 w 149"/>
                <a:gd name="T29" fmla="*/ 302 h 704"/>
                <a:gd name="T30" fmla="*/ 92 w 149"/>
                <a:gd name="T31" fmla="*/ 342 h 704"/>
                <a:gd name="T32" fmla="*/ 67 w 149"/>
                <a:gd name="T33" fmla="*/ 386 h 704"/>
                <a:gd name="T34" fmla="*/ 39 w 149"/>
                <a:gd name="T35" fmla="*/ 436 h 704"/>
                <a:gd name="T36" fmla="*/ 21 w 149"/>
                <a:gd name="T37" fmla="*/ 482 h 704"/>
                <a:gd name="T38" fmla="*/ 10 w 149"/>
                <a:gd name="T39" fmla="*/ 525 h 704"/>
                <a:gd name="T40" fmla="*/ 6 w 149"/>
                <a:gd name="T41" fmla="*/ 566 h 704"/>
                <a:gd name="T42" fmla="*/ 6 w 149"/>
                <a:gd name="T43" fmla="*/ 605 h 704"/>
                <a:gd name="T44" fmla="*/ 8 w 149"/>
                <a:gd name="T45" fmla="*/ 641 h 704"/>
                <a:gd name="T46" fmla="*/ 12 w 149"/>
                <a:gd name="T47" fmla="*/ 673 h 704"/>
                <a:gd name="T48" fmla="*/ 14 w 149"/>
                <a:gd name="T49" fmla="*/ 704 h 704"/>
                <a:gd name="T50" fmla="*/ 41 w 149"/>
                <a:gd name="T51" fmla="*/ 688 h 704"/>
                <a:gd name="T52" fmla="*/ 39 w 149"/>
                <a:gd name="T53" fmla="*/ 680 h 704"/>
                <a:gd name="T54" fmla="*/ 36 w 149"/>
                <a:gd name="T55" fmla="*/ 657 h 704"/>
                <a:gd name="T56" fmla="*/ 33 w 149"/>
                <a:gd name="T57" fmla="*/ 622 h 704"/>
                <a:gd name="T58" fmla="*/ 35 w 149"/>
                <a:gd name="T59" fmla="*/ 575 h 704"/>
                <a:gd name="T60" fmla="*/ 41 w 149"/>
                <a:gd name="T61" fmla="*/ 519 h 704"/>
                <a:gd name="T62" fmla="*/ 58 w 149"/>
                <a:gd name="T63" fmla="*/ 455 h 704"/>
                <a:gd name="T64" fmla="*/ 86 w 149"/>
                <a:gd name="T65" fmla="*/ 386 h 704"/>
                <a:gd name="T66" fmla="*/ 129 w 149"/>
                <a:gd name="T67" fmla="*/ 313 h 704"/>
                <a:gd name="T68" fmla="*/ 143 w 149"/>
                <a:gd name="T69" fmla="*/ 279 h 704"/>
                <a:gd name="T70" fmla="*/ 149 w 149"/>
                <a:gd name="T71" fmla="*/ 235 h 704"/>
                <a:gd name="T72" fmla="*/ 144 w 149"/>
                <a:gd name="T73" fmla="*/ 184 h 704"/>
                <a:gd name="T74" fmla="*/ 131 w 149"/>
                <a:gd name="T75" fmla="*/ 134 h 704"/>
                <a:gd name="T76" fmla="*/ 109 w 149"/>
                <a:gd name="T77" fmla="*/ 85 h 704"/>
                <a:gd name="T78" fmla="*/ 81 w 149"/>
                <a:gd name="T79" fmla="*/ 44 h 704"/>
                <a:gd name="T80" fmla="*/ 44 w 149"/>
                <a:gd name="T81" fmla="*/ 14 h 704"/>
                <a:gd name="T82" fmla="*/ 0 w 149"/>
                <a:gd name="T83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71" name="Freeform 43"/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</p:grpSp>
      <p:sp>
        <p:nvSpPr>
          <p:cNvPr id="124972" name="Rectangle 4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3" name="Rectangle 4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4" name="Rectangle 4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23CE414-FF0C-4081-9D18-10DEDF0B965E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5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993366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200" b="1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24976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4247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628EA1-B1C2-40AE-9FE1-48A5889C9B1B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88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913E4-140E-4A4A-A9BD-FE17C8E0E4BF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7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1E193-7C4D-40B7-97B2-0E4932907D63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72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68C0A-A675-4D6C-8A01-86BA2F15B39D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21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8AA7B-0E51-4D36-8C81-FD471DA7A459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98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6B12D8-7647-4752-A480-23007B485825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EB499B-5329-46C9-B537-BED18B93443F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856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2A6440-E935-4277-96BB-221A8643EDCB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60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850EF-9443-4AC2-A8C8-8F33A5274132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6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9FD431-B499-4E58-BC3A-57D4CA82B152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86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7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537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05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76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43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38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3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86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04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08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03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34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7"/>
            <a:ext cx="6194066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3606800"/>
            <a:ext cx="7577814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198424-CFB4-46D8-9E5C-A30037CE2374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84CF2B-8C91-45EB-A29C-24C87390EB33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0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264666-C8AF-47C0-8BB8-84BC05B3F699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3104C-3E37-4FAC-8A00-1FEC532B18F3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0EA82D-FA57-4A10-937D-0EE43C98EEC5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11434-E8A5-4342-8C29-6F30B95C3A72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BFA454-B3C9-4F02-A367-18388B76D343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A0C739-1E1D-4459-8700-2B603908AC46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47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两栏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CB22E8-EDDF-402C-AEA8-B6D3695AD14E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E9EE7-8A20-49B8-A645-F9203C41E003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22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DCD34-FDF4-4C08-92D1-B17275CF77C7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E5AF6-9123-4725-A8CE-595B74B65B7A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9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54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2C7710-24AC-48CD-8C22-A8D86649358B}" type="datetimeFigureOut">
              <a:rPr lang="en-US" altLang="zh-CN">
                <a:solidFill>
                  <a:prstClr val="black"/>
                </a:solidFill>
              </a:rPr>
              <a:pPr/>
              <a:t>12/23/2015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B09DCB-C2DA-4AC2-975A-E5ADDADFBC2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6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8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8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2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5D5E-D070-40E9-8F11-942FB08C8677}" type="datetimeFigureOut">
              <a:rPr lang="zh-CN" altLang="en-US" smtClean="0"/>
              <a:t>2015-12-23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58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2"/>
          <p:cNvGrpSpPr>
            <a:grpSpLocks/>
          </p:cNvGrpSpPr>
          <p:nvPr/>
        </p:nvGrpSpPr>
        <p:grpSpPr bwMode="auto">
          <a:xfrm>
            <a:off x="-7938" y="0"/>
            <a:ext cx="2833688" cy="6856413"/>
            <a:chOff x="-5" y="0"/>
            <a:chExt cx="1785" cy="4319"/>
          </a:xfrm>
        </p:grpSpPr>
        <p:sp>
          <p:nvSpPr>
            <p:cNvPr id="123907" name="Freeform 3"/>
            <p:cNvSpPr>
              <a:spLocks/>
            </p:cNvSpPr>
            <p:nvPr/>
          </p:nvSpPr>
          <p:spPr bwMode="ltGray">
            <a:xfrm>
              <a:off x="-5" y="3262"/>
              <a:ext cx="472" cy="802"/>
            </a:xfrm>
            <a:custGeom>
              <a:avLst/>
              <a:gdLst>
                <a:gd name="T0" fmla="*/ 5 w 472"/>
                <a:gd name="T1" fmla="*/ 32 h 802"/>
                <a:gd name="T2" fmla="*/ 189 w 472"/>
                <a:gd name="T3" fmla="*/ 26 h 802"/>
                <a:gd name="T4" fmla="*/ 309 w 472"/>
                <a:gd name="T5" fmla="*/ 66 h 802"/>
                <a:gd name="T6" fmla="*/ 357 w 472"/>
                <a:gd name="T7" fmla="*/ 98 h 802"/>
                <a:gd name="T8" fmla="*/ 413 w 472"/>
                <a:gd name="T9" fmla="*/ 162 h 802"/>
                <a:gd name="T10" fmla="*/ 437 w 472"/>
                <a:gd name="T11" fmla="*/ 250 h 802"/>
                <a:gd name="T12" fmla="*/ 397 w 472"/>
                <a:gd name="T13" fmla="*/ 530 h 802"/>
                <a:gd name="T14" fmla="*/ 341 w 472"/>
                <a:gd name="T15" fmla="*/ 634 h 802"/>
                <a:gd name="T16" fmla="*/ 173 w 472"/>
                <a:gd name="T17" fmla="*/ 714 h 802"/>
                <a:gd name="T18" fmla="*/ 77 w 472"/>
                <a:gd name="T19" fmla="*/ 730 h 802"/>
                <a:gd name="T20" fmla="*/ 69 w 472"/>
                <a:gd name="T21" fmla="*/ 802 h 802"/>
                <a:gd name="T22" fmla="*/ 7 w 472"/>
                <a:gd name="T23" fmla="*/ 788 h 802"/>
                <a:gd name="T24" fmla="*/ 5 w 472"/>
                <a:gd name="T25" fmla="*/ 751 h 802"/>
                <a:gd name="T26" fmla="*/ 37 w 472"/>
                <a:gd name="T27" fmla="*/ 722 h 802"/>
                <a:gd name="T28" fmla="*/ 5 w 472"/>
                <a:gd name="T29" fmla="*/ 670 h 802"/>
                <a:gd name="T30" fmla="*/ 5 w 472"/>
                <a:gd name="T31" fmla="*/ 3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3908" name="Group 4"/>
            <p:cNvGrpSpPr>
              <a:grpSpLocks/>
            </p:cNvGrpSpPr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123909" name="Freeform 5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0" name="Freeform 6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1" name="Freeform 7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3912" name="Freeform 8"/>
            <p:cNvSpPr>
              <a:spLocks/>
            </p:cNvSpPr>
            <p:nvPr/>
          </p:nvSpPr>
          <p:spPr bwMode="ltGray">
            <a:xfrm>
              <a:off x="90" y="1736"/>
              <a:ext cx="710" cy="768"/>
            </a:xfrm>
            <a:custGeom>
              <a:avLst/>
              <a:gdLst>
                <a:gd name="T0" fmla="*/ 14 w 710"/>
                <a:gd name="T1" fmla="*/ 416 h 768"/>
                <a:gd name="T2" fmla="*/ 14 w 710"/>
                <a:gd name="T3" fmla="*/ 272 h 768"/>
                <a:gd name="T4" fmla="*/ 102 w 710"/>
                <a:gd name="T5" fmla="*/ 144 h 768"/>
                <a:gd name="T6" fmla="*/ 150 w 710"/>
                <a:gd name="T7" fmla="*/ 96 h 768"/>
                <a:gd name="T8" fmla="*/ 198 w 710"/>
                <a:gd name="T9" fmla="*/ 64 h 768"/>
                <a:gd name="T10" fmla="*/ 350 w 710"/>
                <a:gd name="T11" fmla="*/ 0 h 768"/>
                <a:gd name="T12" fmla="*/ 534 w 710"/>
                <a:gd name="T13" fmla="*/ 8 h 768"/>
                <a:gd name="T14" fmla="*/ 662 w 710"/>
                <a:gd name="T15" fmla="*/ 96 h 768"/>
                <a:gd name="T16" fmla="*/ 710 w 710"/>
                <a:gd name="T17" fmla="*/ 200 h 768"/>
                <a:gd name="T18" fmla="*/ 702 w 710"/>
                <a:gd name="T19" fmla="*/ 400 h 768"/>
                <a:gd name="T20" fmla="*/ 678 w 710"/>
                <a:gd name="T21" fmla="*/ 448 h 768"/>
                <a:gd name="T22" fmla="*/ 550 w 710"/>
                <a:gd name="T23" fmla="*/ 632 h 768"/>
                <a:gd name="T24" fmla="*/ 518 w 710"/>
                <a:gd name="T25" fmla="*/ 656 h 768"/>
                <a:gd name="T26" fmla="*/ 470 w 710"/>
                <a:gd name="T27" fmla="*/ 664 h 768"/>
                <a:gd name="T28" fmla="*/ 518 w 710"/>
                <a:gd name="T29" fmla="*/ 680 h 768"/>
                <a:gd name="T30" fmla="*/ 566 w 710"/>
                <a:gd name="T31" fmla="*/ 696 h 768"/>
                <a:gd name="T32" fmla="*/ 574 w 710"/>
                <a:gd name="T33" fmla="*/ 720 h 768"/>
                <a:gd name="T34" fmla="*/ 526 w 710"/>
                <a:gd name="T35" fmla="*/ 736 h 768"/>
                <a:gd name="T36" fmla="*/ 502 w 710"/>
                <a:gd name="T37" fmla="*/ 752 h 768"/>
                <a:gd name="T38" fmla="*/ 454 w 710"/>
                <a:gd name="T39" fmla="*/ 768 h 768"/>
                <a:gd name="T40" fmla="*/ 438 w 710"/>
                <a:gd name="T41" fmla="*/ 712 h 768"/>
                <a:gd name="T42" fmla="*/ 246 w 710"/>
                <a:gd name="T43" fmla="*/ 688 h 768"/>
                <a:gd name="T44" fmla="*/ 134 w 710"/>
                <a:gd name="T45" fmla="*/ 648 h 768"/>
                <a:gd name="T46" fmla="*/ 110 w 710"/>
                <a:gd name="T47" fmla="*/ 624 h 768"/>
                <a:gd name="T48" fmla="*/ 78 w 710"/>
                <a:gd name="T49" fmla="*/ 576 h 768"/>
                <a:gd name="T50" fmla="*/ 54 w 710"/>
                <a:gd name="T51" fmla="*/ 464 h 768"/>
                <a:gd name="T52" fmla="*/ 30 w 710"/>
                <a:gd name="T53" fmla="*/ 408 h 768"/>
                <a:gd name="T54" fmla="*/ 22 w 710"/>
                <a:gd name="T55" fmla="*/ 384 h 768"/>
                <a:gd name="T56" fmla="*/ 14 w 710"/>
                <a:gd name="T57" fmla="*/ 416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3913" name="Group 9"/>
            <p:cNvGrpSpPr>
              <a:grpSpLocks/>
            </p:cNvGrpSpPr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123914" name="Freeform 10"/>
              <p:cNvSpPr>
                <a:spLocks/>
              </p:cNvSpPr>
              <p:nvPr userDrawn="1"/>
            </p:nvSpPr>
            <p:spPr bwMode="ltGray">
              <a:xfrm rot="373331" flipH="1">
                <a:off x="125" y="2787"/>
                <a:ext cx="313" cy="303"/>
              </a:xfrm>
              <a:custGeom>
                <a:avLst/>
                <a:gdLst>
                  <a:gd name="T0" fmla="*/ 46 w 217"/>
                  <a:gd name="T1" fmla="*/ 210 h 210"/>
                  <a:gd name="T2" fmla="*/ 37 w 217"/>
                  <a:gd name="T3" fmla="*/ 198 h 210"/>
                  <a:gd name="T4" fmla="*/ 26 w 217"/>
                  <a:gd name="T5" fmla="*/ 181 h 210"/>
                  <a:gd name="T6" fmla="*/ 15 w 217"/>
                  <a:gd name="T7" fmla="*/ 159 h 210"/>
                  <a:gd name="T8" fmla="*/ 5 w 217"/>
                  <a:gd name="T9" fmla="*/ 135 h 210"/>
                  <a:gd name="T10" fmla="*/ 0 w 217"/>
                  <a:gd name="T11" fmla="*/ 109 h 210"/>
                  <a:gd name="T12" fmla="*/ 1 w 217"/>
                  <a:gd name="T13" fmla="*/ 82 h 210"/>
                  <a:gd name="T14" fmla="*/ 9 w 217"/>
                  <a:gd name="T15" fmla="*/ 57 h 210"/>
                  <a:gd name="T16" fmla="*/ 27 w 217"/>
                  <a:gd name="T17" fmla="*/ 35 h 210"/>
                  <a:gd name="T18" fmla="*/ 45 w 217"/>
                  <a:gd name="T19" fmla="*/ 22 h 210"/>
                  <a:gd name="T20" fmla="*/ 60 w 217"/>
                  <a:gd name="T21" fmla="*/ 12 h 210"/>
                  <a:gd name="T22" fmla="*/ 72 w 217"/>
                  <a:gd name="T23" fmla="*/ 7 h 210"/>
                  <a:gd name="T24" fmla="*/ 81 w 217"/>
                  <a:gd name="T25" fmla="*/ 5 h 210"/>
                  <a:gd name="T26" fmla="*/ 88 w 217"/>
                  <a:gd name="T27" fmla="*/ 5 h 210"/>
                  <a:gd name="T28" fmla="*/ 104 w 217"/>
                  <a:gd name="T29" fmla="*/ 0 h 210"/>
                  <a:gd name="T30" fmla="*/ 148 w 217"/>
                  <a:gd name="T31" fmla="*/ 8 h 210"/>
                  <a:gd name="T32" fmla="*/ 160 w 217"/>
                  <a:gd name="T33" fmla="*/ 12 h 210"/>
                  <a:gd name="T34" fmla="*/ 172 w 217"/>
                  <a:gd name="T35" fmla="*/ 15 h 210"/>
                  <a:gd name="T36" fmla="*/ 182 w 217"/>
                  <a:gd name="T37" fmla="*/ 19 h 210"/>
                  <a:gd name="T38" fmla="*/ 190 w 217"/>
                  <a:gd name="T39" fmla="*/ 23 h 210"/>
                  <a:gd name="T40" fmla="*/ 198 w 217"/>
                  <a:gd name="T41" fmla="*/ 27 h 210"/>
                  <a:gd name="T42" fmla="*/ 205 w 217"/>
                  <a:gd name="T43" fmla="*/ 32 h 210"/>
                  <a:gd name="T44" fmla="*/ 211 w 217"/>
                  <a:gd name="T45" fmla="*/ 38 h 210"/>
                  <a:gd name="T46" fmla="*/ 217 w 217"/>
                  <a:gd name="T47" fmla="*/ 45 h 210"/>
                  <a:gd name="T48" fmla="*/ 205 w 217"/>
                  <a:gd name="T49" fmla="*/ 40 h 210"/>
                  <a:gd name="T50" fmla="*/ 194 w 217"/>
                  <a:gd name="T51" fmla="*/ 36 h 210"/>
                  <a:gd name="T52" fmla="*/ 183 w 217"/>
                  <a:gd name="T53" fmla="*/ 33 h 210"/>
                  <a:gd name="T54" fmla="*/ 172 w 217"/>
                  <a:gd name="T55" fmla="*/ 30 h 210"/>
                  <a:gd name="T56" fmla="*/ 163 w 217"/>
                  <a:gd name="T57" fmla="*/ 27 h 210"/>
                  <a:gd name="T58" fmla="*/ 153 w 217"/>
                  <a:gd name="T59" fmla="*/ 26 h 210"/>
                  <a:gd name="T60" fmla="*/ 143 w 217"/>
                  <a:gd name="T61" fmla="*/ 24 h 210"/>
                  <a:gd name="T62" fmla="*/ 134 w 217"/>
                  <a:gd name="T63" fmla="*/ 24 h 210"/>
                  <a:gd name="T64" fmla="*/ 125 w 217"/>
                  <a:gd name="T65" fmla="*/ 24 h 210"/>
                  <a:gd name="T66" fmla="*/ 116 w 217"/>
                  <a:gd name="T67" fmla="*/ 25 h 210"/>
                  <a:gd name="T68" fmla="*/ 107 w 217"/>
                  <a:gd name="T69" fmla="*/ 27 h 210"/>
                  <a:gd name="T70" fmla="*/ 99 w 217"/>
                  <a:gd name="T71" fmla="*/ 29 h 210"/>
                  <a:gd name="T72" fmla="*/ 91 w 217"/>
                  <a:gd name="T73" fmla="*/ 33 h 210"/>
                  <a:gd name="T74" fmla="*/ 82 w 217"/>
                  <a:gd name="T75" fmla="*/ 36 h 210"/>
                  <a:gd name="T76" fmla="*/ 74 w 217"/>
                  <a:gd name="T77" fmla="*/ 41 h 210"/>
                  <a:gd name="T78" fmla="*/ 66 w 217"/>
                  <a:gd name="T79" fmla="*/ 46 h 210"/>
                  <a:gd name="T80" fmla="*/ 52 w 217"/>
                  <a:gd name="T81" fmla="*/ 61 h 210"/>
                  <a:gd name="T82" fmla="*/ 42 w 217"/>
                  <a:gd name="T83" fmla="*/ 80 h 210"/>
                  <a:gd name="T84" fmla="*/ 37 w 217"/>
                  <a:gd name="T85" fmla="*/ 103 h 210"/>
                  <a:gd name="T86" fmla="*/ 35 w 217"/>
                  <a:gd name="T87" fmla="*/ 126 h 210"/>
                  <a:gd name="T88" fmla="*/ 35 w 217"/>
                  <a:gd name="T89" fmla="*/ 151 h 210"/>
                  <a:gd name="T90" fmla="*/ 38 w 217"/>
                  <a:gd name="T91" fmla="*/ 174 h 210"/>
                  <a:gd name="T92" fmla="*/ 41 w 217"/>
                  <a:gd name="T93" fmla="*/ 194 h 210"/>
                  <a:gd name="T94" fmla="*/ 46 w 217"/>
                  <a:gd name="T9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5" name="Freeform 11"/>
              <p:cNvSpPr>
                <a:spLocks/>
              </p:cNvSpPr>
              <p:nvPr userDrawn="1"/>
            </p:nvSpPr>
            <p:spPr bwMode="ltGray">
              <a:xfrm rot="373331" flipH="1">
                <a:off x="41" y="2843"/>
                <a:ext cx="262" cy="308"/>
              </a:xfrm>
              <a:custGeom>
                <a:avLst/>
                <a:gdLst>
                  <a:gd name="T0" fmla="*/ 109 w 182"/>
                  <a:gd name="T1" fmla="*/ 0 h 213"/>
                  <a:gd name="T2" fmla="*/ 112 w 182"/>
                  <a:gd name="T3" fmla="*/ 2 h 213"/>
                  <a:gd name="T4" fmla="*/ 118 w 182"/>
                  <a:gd name="T5" fmla="*/ 8 h 213"/>
                  <a:gd name="T6" fmla="*/ 127 w 182"/>
                  <a:gd name="T7" fmla="*/ 18 h 213"/>
                  <a:gd name="T8" fmla="*/ 137 w 182"/>
                  <a:gd name="T9" fmla="*/ 33 h 213"/>
                  <a:gd name="T10" fmla="*/ 145 w 182"/>
                  <a:gd name="T11" fmla="*/ 52 h 213"/>
                  <a:gd name="T12" fmla="*/ 150 w 182"/>
                  <a:gd name="T13" fmla="*/ 76 h 213"/>
                  <a:gd name="T14" fmla="*/ 150 w 182"/>
                  <a:gd name="T15" fmla="*/ 105 h 213"/>
                  <a:gd name="T16" fmla="*/ 144 w 182"/>
                  <a:gd name="T17" fmla="*/ 139 h 213"/>
                  <a:gd name="T18" fmla="*/ 140 w 182"/>
                  <a:gd name="T19" fmla="*/ 149 h 213"/>
                  <a:gd name="T20" fmla="*/ 136 w 182"/>
                  <a:gd name="T21" fmla="*/ 157 h 213"/>
                  <a:gd name="T22" fmla="*/ 131 w 182"/>
                  <a:gd name="T23" fmla="*/ 165 h 213"/>
                  <a:gd name="T24" fmla="*/ 125 w 182"/>
                  <a:gd name="T25" fmla="*/ 173 h 213"/>
                  <a:gd name="T26" fmla="*/ 117 w 182"/>
                  <a:gd name="T27" fmla="*/ 180 h 213"/>
                  <a:gd name="T28" fmla="*/ 110 w 182"/>
                  <a:gd name="T29" fmla="*/ 185 h 213"/>
                  <a:gd name="T30" fmla="*/ 102 w 182"/>
                  <a:gd name="T31" fmla="*/ 191 h 213"/>
                  <a:gd name="T32" fmla="*/ 92 w 182"/>
                  <a:gd name="T33" fmla="*/ 195 h 213"/>
                  <a:gd name="T34" fmla="*/ 82 w 182"/>
                  <a:gd name="T35" fmla="*/ 197 h 213"/>
                  <a:gd name="T36" fmla="*/ 72 w 182"/>
                  <a:gd name="T37" fmla="*/ 200 h 213"/>
                  <a:gd name="T38" fmla="*/ 61 w 182"/>
                  <a:gd name="T39" fmla="*/ 201 h 213"/>
                  <a:gd name="T40" fmla="*/ 49 w 182"/>
                  <a:gd name="T41" fmla="*/ 201 h 213"/>
                  <a:gd name="T42" fmla="*/ 37 w 182"/>
                  <a:gd name="T43" fmla="*/ 200 h 213"/>
                  <a:gd name="T44" fmla="*/ 25 w 182"/>
                  <a:gd name="T45" fmla="*/ 197 h 213"/>
                  <a:gd name="T46" fmla="*/ 12 w 182"/>
                  <a:gd name="T47" fmla="*/ 193 h 213"/>
                  <a:gd name="T48" fmla="*/ 0 w 182"/>
                  <a:gd name="T49" fmla="*/ 188 h 213"/>
                  <a:gd name="T50" fmla="*/ 11 w 182"/>
                  <a:gd name="T51" fmla="*/ 195 h 213"/>
                  <a:gd name="T52" fmla="*/ 22 w 182"/>
                  <a:gd name="T53" fmla="*/ 200 h 213"/>
                  <a:gd name="T54" fmla="*/ 33 w 182"/>
                  <a:gd name="T55" fmla="*/ 205 h 213"/>
                  <a:gd name="T56" fmla="*/ 43 w 182"/>
                  <a:gd name="T57" fmla="*/ 208 h 213"/>
                  <a:gd name="T58" fmla="*/ 53 w 182"/>
                  <a:gd name="T59" fmla="*/ 211 h 213"/>
                  <a:gd name="T60" fmla="*/ 63 w 182"/>
                  <a:gd name="T61" fmla="*/ 212 h 213"/>
                  <a:gd name="T62" fmla="*/ 73 w 182"/>
                  <a:gd name="T63" fmla="*/ 213 h 213"/>
                  <a:gd name="T64" fmla="*/ 83 w 182"/>
                  <a:gd name="T65" fmla="*/ 213 h 213"/>
                  <a:gd name="T66" fmla="*/ 91 w 182"/>
                  <a:gd name="T67" fmla="*/ 212 h 213"/>
                  <a:gd name="T68" fmla="*/ 100 w 182"/>
                  <a:gd name="T69" fmla="*/ 210 h 213"/>
                  <a:gd name="T70" fmla="*/ 108 w 182"/>
                  <a:gd name="T71" fmla="*/ 208 h 213"/>
                  <a:gd name="T72" fmla="*/ 116 w 182"/>
                  <a:gd name="T73" fmla="*/ 206 h 213"/>
                  <a:gd name="T74" fmla="*/ 123 w 182"/>
                  <a:gd name="T75" fmla="*/ 203 h 213"/>
                  <a:gd name="T76" fmla="*/ 130 w 182"/>
                  <a:gd name="T77" fmla="*/ 199 h 213"/>
                  <a:gd name="T78" fmla="*/ 136 w 182"/>
                  <a:gd name="T79" fmla="*/ 195 h 213"/>
                  <a:gd name="T80" fmla="*/ 142 w 182"/>
                  <a:gd name="T81" fmla="*/ 191 h 213"/>
                  <a:gd name="T82" fmla="*/ 158 w 182"/>
                  <a:gd name="T83" fmla="*/ 176 h 213"/>
                  <a:gd name="T84" fmla="*/ 169 w 182"/>
                  <a:gd name="T85" fmla="*/ 161 h 213"/>
                  <a:gd name="T86" fmla="*/ 176 w 182"/>
                  <a:gd name="T87" fmla="*/ 144 h 213"/>
                  <a:gd name="T88" fmla="*/ 179 w 182"/>
                  <a:gd name="T89" fmla="*/ 128 h 213"/>
                  <a:gd name="T90" fmla="*/ 181 w 182"/>
                  <a:gd name="T91" fmla="*/ 111 h 213"/>
                  <a:gd name="T92" fmla="*/ 181 w 182"/>
                  <a:gd name="T93" fmla="*/ 95 h 213"/>
                  <a:gd name="T94" fmla="*/ 182 w 182"/>
                  <a:gd name="T95" fmla="*/ 79 h 213"/>
                  <a:gd name="T96" fmla="*/ 173 w 182"/>
                  <a:gd name="T97" fmla="*/ 46 h 213"/>
                  <a:gd name="T98" fmla="*/ 156 w 182"/>
                  <a:gd name="T99" fmla="*/ 21 h 213"/>
                  <a:gd name="T100" fmla="*/ 151 w 182"/>
                  <a:gd name="T101" fmla="*/ 18 h 213"/>
                  <a:gd name="T102" fmla="*/ 147 w 182"/>
                  <a:gd name="T103" fmla="*/ 15 h 213"/>
                  <a:gd name="T104" fmla="*/ 142 w 182"/>
                  <a:gd name="T105" fmla="*/ 13 h 213"/>
                  <a:gd name="T106" fmla="*/ 138 w 182"/>
                  <a:gd name="T107" fmla="*/ 11 h 213"/>
                  <a:gd name="T108" fmla="*/ 132 w 182"/>
                  <a:gd name="T109" fmla="*/ 9 h 213"/>
                  <a:gd name="T110" fmla="*/ 126 w 182"/>
                  <a:gd name="T111" fmla="*/ 6 h 213"/>
                  <a:gd name="T112" fmla="*/ 119 w 182"/>
                  <a:gd name="T113" fmla="*/ 3 h 213"/>
                  <a:gd name="T114" fmla="*/ 109 w 182"/>
                  <a:gd name="T11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6" name="Freeform 12"/>
              <p:cNvSpPr>
                <a:spLocks/>
              </p:cNvSpPr>
              <p:nvPr userDrawn="1"/>
            </p:nvSpPr>
            <p:spPr bwMode="ltGray">
              <a:xfrm rot="373331" flipH="1">
                <a:off x="121" y="2907"/>
                <a:ext cx="93" cy="156"/>
              </a:xfrm>
              <a:custGeom>
                <a:avLst/>
                <a:gdLst>
                  <a:gd name="T0" fmla="*/ 94 w 128"/>
                  <a:gd name="T1" fmla="*/ 0 h 217"/>
                  <a:gd name="T2" fmla="*/ 105 w 128"/>
                  <a:gd name="T3" fmla="*/ 9 h 217"/>
                  <a:gd name="T4" fmla="*/ 115 w 128"/>
                  <a:gd name="T5" fmla="*/ 27 h 217"/>
                  <a:gd name="T6" fmla="*/ 123 w 128"/>
                  <a:gd name="T7" fmla="*/ 50 h 217"/>
                  <a:gd name="T8" fmla="*/ 128 w 128"/>
                  <a:gd name="T9" fmla="*/ 78 h 217"/>
                  <a:gd name="T10" fmla="*/ 127 w 128"/>
                  <a:gd name="T11" fmla="*/ 111 h 217"/>
                  <a:gd name="T12" fmla="*/ 116 w 128"/>
                  <a:gd name="T13" fmla="*/ 145 h 217"/>
                  <a:gd name="T14" fmla="*/ 94 w 128"/>
                  <a:gd name="T15" fmla="*/ 181 h 217"/>
                  <a:gd name="T16" fmla="*/ 60 w 128"/>
                  <a:gd name="T17" fmla="*/ 217 h 217"/>
                  <a:gd name="T18" fmla="*/ 49 w 128"/>
                  <a:gd name="T19" fmla="*/ 213 h 217"/>
                  <a:gd name="T20" fmla="*/ 38 w 128"/>
                  <a:gd name="T21" fmla="*/ 210 h 217"/>
                  <a:gd name="T22" fmla="*/ 26 w 128"/>
                  <a:gd name="T23" fmla="*/ 205 h 217"/>
                  <a:gd name="T24" fmla="*/ 16 w 128"/>
                  <a:gd name="T25" fmla="*/ 201 h 217"/>
                  <a:gd name="T26" fmla="*/ 8 w 128"/>
                  <a:gd name="T27" fmla="*/ 196 h 217"/>
                  <a:gd name="T28" fmla="*/ 2 w 128"/>
                  <a:gd name="T29" fmla="*/ 190 h 217"/>
                  <a:gd name="T30" fmla="*/ 0 w 128"/>
                  <a:gd name="T31" fmla="*/ 183 h 217"/>
                  <a:gd name="T32" fmla="*/ 1 w 128"/>
                  <a:gd name="T33" fmla="*/ 178 h 217"/>
                  <a:gd name="T34" fmla="*/ 13 w 128"/>
                  <a:gd name="T35" fmla="*/ 171 h 217"/>
                  <a:gd name="T36" fmla="*/ 29 w 128"/>
                  <a:gd name="T37" fmla="*/ 161 h 217"/>
                  <a:gd name="T38" fmla="*/ 46 w 128"/>
                  <a:gd name="T39" fmla="*/ 150 h 217"/>
                  <a:gd name="T40" fmla="*/ 63 w 128"/>
                  <a:gd name="T41" fmla="*/ 134 h 217"/>
                  <a:gd name="T42" fmla="*/ 79 w 128"/>
                  <a:gd name="T43" fmla="*/ 112 h 217"/>
                  <a:gd name="T44" fmla="*/ 91 w 128"/>
                  <a:gd name="T45" fmla="*/ 83 h 217"/>
                  <a:gd name="T46" fmla="*/ 97 w 128"/>
                  <a:gd name="T47" fmla="*/ 46 h 217"/>
                  <a:gd name="T48" fmla="*/ 94 w 128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7" name="Freeform 13"/>
              <p:cNvSpPr>
                <a:spLocks/>
              </p:cNvSpPr>
              <p:nvPr userDrawn="1"/>
            </p:nvSpPr>
            <p:spPr bwMode="ltGray">
              <a:xfrm rot="373331" flipH="1">
                <a:off x="313" y="3110"/>
                <a:ext cx="85" cy="93"/>
              </a:xfrm>
              <a:custGeom>
                <a:avLst/>
                <a:gdLst>
                  <a:gd name="T0" fmla="*/ 75 w 117"/>
                  <a:gd name="T1" fmla="*/ 0 h 132"/>
                  <a:gd name="T2" fmla="*/ 0 w 117"/>
                  <a:gd name="T3" fmla="*/ 25 h 132"/>
                  <a:gd name="T4" fmla="*/ 3 w 117"/>
                  <a:gd name="T5" fmla="*/ 26 h 132"/>
                  <a:gd name="T6" fmla="*/ 14 w 117"/>
                  <a:gd name="T7" fmla="*/ 29 h 132"/>
                  <a:gd name="T8" fmla="*/ 29 w 117"/>
                  <a:gd name="T9" fmla="*/ 36 h 132"/>
                  <a:gd name="T10" fmla="*/ 46 w 117"/>
                  <a:gd name="T11" fmla="*/ 47 h 132"/>
                  <a:gd name="T12" fmla="*/ 66 w 117"/>
                  <a:gd name="T13" fmla="*/ 62 h 132"/>
                  <a:gd name="T14" fmla="*/ 84 w 117"/>
                  <a:gd name="T15" fmla="*/ 80 h 132"/>
                  <a:gd name="T16" fmla="*/ 102 w 117"/>
                  <a:gd name="T17" fmla="*/ 103 h 132"/>
                  <a:gd name="T18" fmla="*/ 116 w 117"/>
                  <a:gd name="T19" fmla="*/ 132 h 132"/>
                  <a:gd name="T20" fmla="*/ 117 w 117"/>
                  <a:gd name="T21" fmla="*/ 120 h 132"/>
                  <a:gd name="T22" fmla="*/ 115 w 117"/>
                  <a:gd name="T23" fmla="*/ 107 h 132"/>
                  <a:gd name="T24" fmla="*/ 108 w 117"/>
                  <a:gd name="T25" fmla="*/ 90 h 132"/>
                  <a:gd name="T26" fmla="*/ 99 w 117"/>
                  <a:gd name="T27" fmla="*/ 74 h 132"/>
                  <a:gd name="T28" fmla="*/ 89 w 117"/>
                  <a:gd name="T29" fmla="*/ 58 h 132"/>
                  <a:gd name="T30" fmla="*/ 78 w 117"/>
                  <a:gd name="T31" fmla="*/ 45 h 132"/>
                  <a:gd name="T32" fmla="*/ 67 w 117"/>
                  <a:gd name="T33" fmla="*/ 36 h 132"/>
                  <a:gd name="T34" fmla="*/ 58 w 117"/>
                  <a:gd name="T35" fmla="*/ 32 h 132"/>
                  <a:gd name="T36" fmla="*/ 69 w 117"/>
                  <a:gd name="T37" fmla="*/ 29 h 132"/>
                  <a:gd name="T38" fmla="*/ 79 w 117"/>
                  <a:gd name="T39" fmla="*/ 28 h 132"/>
                  <a:gd name="T40" fmla="*/ 89 w 117"/>
                  <a:gd name="T41" fmla="*/ 26 h 132"/>
                  <a:gd name="T42" fmla="*/ 98 w 117"/>
                  <a:gd name="T43" fmla="*/ 25 h 132"/>
                  <a:gd name="T44" fmla="*/ 105 w 117"/>
                  <a:gd name="T45" fmla="*/ 24 h 132"/>
                  <a:gd name="T46" fmla="*/ 109 w 117"/>
                  <a:gd name="T47" fmla="*/ 22 h 132"/>
                  <a:gd name="T48" fmla="*/ 113 w 117"/>
                  <a:gd name="T49" fmla="*/ 21 h 132"/>
                  <a:gd name="T50" fmla="*/ 114 w 117"/>
                  <a:gd name="T51" fmla="*/ 21 h 132"/>
                  <a:gd name="T52" fmla="*/ 75 w 117"/>
                  <a:gd name="T5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8" name="Freeform 14"/>
              <p:cNvSpPr>
                <a:spLocks/>
              </p:cNvSpPr>
              <p:nvPr userDrawn="1"/>
            </p:nvSpPr>
            <p:spPr bwMode="ltGray">
              <a:xfrm rot="373331" flipH="1">
                <a:off x="289" y="3135"/>
                <a:ext cx="21" cy="55"/>
              </a:xfrm>
              <a:custGeom>
                <a:avLst/>
                <a:gdLst>
                  <a:gd name="T0" fmla="*/ 29 w 29"/>
                  <a:gd name="T1" fmla="*/ 0 h 77"/>
                  <a:gd name="T2" fmla="*/ 23 w 29"/>
                  <a:gd name="T3" fmla="*/ 0 h 77"/>
                  <a:gd name="T4" fmla="*/ 16 w 29"/>
                  <a:gd name="T5" fmla="*/ 4 h 77"/>
                  <a:gd name="T6" fmla="*/ 9 w 29"/>
                  <a:gd name="T7" fmla="*/ 9 h 77"/>
                  <a:gd name="T8" fmla="*/ 4 w 29"/>
                  <a:gd name="T9" fmla="*/ 19 h 77"/>
                  <a:gd name="T10" fmla="*/ 1 w 29"/>
                  <a:gd name="T11" fmla="*/ 30 h 77"/>
                  <a:gd name="T12" fmla="*/ 0 w 29"/>
                  <a:gd name="T13" fmla="*/ 44 h 77"/>
                  <a:gd name="T14" fmla="*/ 3 w 29"/>
                  <a:gd name="T15" fmla="*/ 60 h 77"/>
                  <a:gd name="T16" fmla="*/ 11 w 29"/>
                  <a:gd name="T17" fmla="*/ 77 h 77"/>
                  <a:gd name="T18" fmla="*/ 15 w 29"/>
                  <a:gd name="T19" fmla="*/ 53 h 77"/>
                  <a:gd name="T20" fmla="*/ 19 w 29"/>
                  <a:gd name="T21" fmla="*/ 37 h 77"/>
                  <a:gd name="T22" fmla="*/ 23 w 29"/>
                  <a:gd name="T23" fmla="*/ 22 h 77"/>
                  <a:gd name="T24" fmla="*/ 29 w 29"/>
                  <a:gd name="T2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grpSp>
            <p:nvGrpSpPr>
              <p:cNvPr id="123919" name="Group 15"/>
              <p:cNvGrpSpPr>
                <a:grpSpLocks/>
              </p:cNvGrpSpPr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123920" name="Freeform 16"/>
                <p:cNvSpPr>
                  <a:spLocks/>
                </p:cNvSpPr>
                <p:nvPr userDrawn="1"/>
              </p:nvSpPr>
              <p:spPr bwMode="ltGray">
                <a:xfrm rot="4200091">
                  <a:off x="-243" y="1807"/>
                  <a:ext cx="143" cy="390"/>
                </a:xfrm>
                <a:custGeom>
                  <a:avLst/>
                  <a:gdLst>
                    <a:gd name="T0" fmla="*/ 12 w 207"/>
                    <a:gd name="T1" fmla="*/ 44 h 564"/>
                    <a:gd name="T2" fmla="*/ 6 w 207"/>
                    <a:gd name="T3" fmla="*/ 72 h 564"/>
                    <a:gd name="T4" fmla="*/ 3 w 207"/>
                    <a:gd name="T5" fmla="*/ 99 h 564"/>
                    <a:gd name="T6" fmla="*/ 0 w 207"/>
                    <a:gd name="T7" fmla="*/ 125 h 564"/>
                    <a:gd name="T8" fmla="*/ 0 w 207"/>
                    <a:gd name="T9" fmla="*/ 151 h 564"/>
                    <a:gd name="T10" fmla="*/ 3 w 207"/>
                    <a:gd name="T11" fmla="*/ 180 h 564"/>
                    <a:gd name="T12" fmla="*/ 7 w 207"/>
                    <a:gd name="T13" fmla="*/ 211 h 564"/>
                    <a:gd name="T14" fmla="*/ 16 w 207"/>
                    <a:gd name="T15" fmla="*/ 247 h 564"/>
                    <a:gd name="T16" fmla="*/ 29 w 207"/>
                    <a:gd name="T17" fmla="*/ 287 h 564"/>
                    <a:gd name="T18" fmla="*/ 43 w 207"/>
                    <a:gd name="T19" fmla="*/ 325 h 564"/>
                    <a:gd name="T20" fmla="*/ 61 w 207"/>
                    <a:gd name="T21" fmla="*/ 364 h 564"/>
                    <a:gd name="T22" fmla="*/ 83 w 207"/>
                    <a:gd name="T23" fmla="*/ 406 h 564"/>
                    <a:gd name="T24" fmla="*/ 106 w 207"/>
                    <a:gd name="T25" fmla="*/ 446 h 564"/>
                    <a:gd name="T26" fmla="*/ 132 w 207"/>
                    <a:gd name="T27" fmla="*/ 483 h 564"/>
                    <a:gd name="T28" fmla="*/ 157 w 207"/>
                    <a:gd name="T29" fmla="*/ 516 h 564"/>
                    <a:gd name="T30" fmla="*/ 182 w 207"/>
                    <a:gd name="T31" fmla="*/ 544 h 564"/>
                    <a:gd name="T32" fmla="*/ 207 w 207"/>
                    <a:gd name="T33" fmla="*/ 564 h 564"/>
                    <a:gd name="T34" fmla="*/ 160 w 207"/>
                    <a:gd name="T35" fmla="*/ 501 h 564"/>
                    <a:gd name="T36" fmla="*/ 127 w 207"/>
                    <a:gd name="T37" fmla="*/ 448 h 564"/>
                    <a:gd name="T38" fmla="*/ 103 w 207"/>
                    <a:gd name="T39" fmla="*/ 405 h 564"/>
                    <a:gd name="T40" fmla="*/ 87 w 207"/>
                    <a:gd name="T41" fmla="*/ 368 h 564"/>
                    <a:gd name="T42" fmla="*/ 75 w 207"/>
                    <a:gd name="T43" fmla="*/ 337 h 564"/>
                    <a:gd name="T44" fmla="*/ 68 w 207"/>
                    <a:gd name="T45" fmla="*/ 309 h 564"/>
                    <a:gd name="T46" fmla="*/ 63 w 207"/>
                    <a:gd name="T47" fmla="*/ 285 h 564"/>
                    <a:gd name="T48" fmla="*/ 56 w 207"/>
                    <a:gd name="T49" fmla="*/ 261 h 564"/>
                    <a:gd name="T50" fmla="*/ 44 w 207"/>
                    <a:gd name="T51" fmla="*/ 205 h 564"/>
                    <a:gd name="T52" fmla="*/ 41 w 207"/>
                    <a:gd name="T53" fmla="*/ 140 h 564"/>
                    <a:gd name="T54" fmla="*/ 43 w 207"/>
                    <a:gd name="T55" fmla="*/ 68 h 564"/>
                    <a:gd name="T56" fmla="*/ 50 w 207"/>
                    <a:gd name="T57" fmla="*/ 0 h 564"/>
                    <a:gd name="T58" fmla="*/ 12 w 207"/>
                    <a:gd name="T59" fmla="*/ 4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  <p:sp>
              <p:nvSpPr>
                <p:cNvPr id="123921" name="Freeform 17"/>
                <p:cNvSpPr>
                  <a:spLocks/>
                </p:cNvSpPr>
                <p:nvPr userDrawn="1"/>
              </p:nvSpPr>
              <p:spPr bwMode="ltGray">
                <a:xfrm rot="4200091">
                  <a:off x="124" y="1761"/>
                  <a:ext cx="33" cy="160"/>
                </a:xfrm>
                <a:custGeom>
                  <a:avLst/>
                  <a:gdLst>
                    <a:gd name="T0" fmla="*/ 0 w 47"/>
                    <a:gd name="T1" fmla="*/ 19 h 232"/>
                    <a:gd name="T2" fmla="*/ 14 w 47"/>
                    <a:gd name="T3" fmla="*/ 55 h 232"/>
                    <a:gd name="T4" fmla="*/ 22 w 47"/>
                    <a:gd name="T5" fmla="*/ 101 h 232"/>
                    <a:gd name="T6" fmla="*/ 24 w 47"/>
                    <a:gd name="T7" fmla="*/ 159 h 232"/>
                    <a:gd name="T8" fmla="*/ 19 w 47"/>
                    <a:gd name="T9" fmla="*/ 232 h 232"/>
                    <a:gd name="T10" fmla="*/ 45 w 47"/>
                    <a:gd name="T11" fmla="*/ 217 h 232"/>
                    <a:gd name="T12" fmla="*/ 47 w 47"/>
                    <a:gd name="T13" fmla="*/ 178 h 232"/>
                    <a:gd name="T14" fmla="*/ 47 w 47"/>
                    <a:gd name="T15" fmla="*/ 140 h 232"/>
                    <a:gd name="T16" fmla="*/ 45 w 47"/>
                    <a:gd name="T17" fmla="*/ 103 h 232"/>
                    <a:gd name="T18" fmla="*/ 41 w 47"/>
                    <a:gd name="T19" fmla="*/ 71 h 232"/>
                    <a:gd name="T20" fmla="*/ 36 w 47"/>
                    <a:gd name="T21" fmla="*/ 52 h 232"/>
                    <a:gd name="T22" fmla="*/ 29 w 47"/>
                    <a:gd name="T23" fmla="*/ 34 h 232"/>
                    <a:gd name="T24" fmla="*/ 22 w 47"/>
                    <a:gd name="T25" fmla="*/ 17 h 232"/>
                    <a:gd name="T26" fmla="*/ 13 w 47"/>
                    <a:gd name="T27" fmla="*/ 0 h 232"/>
                    <a:gd name="T28" fmla="*/ 0 w 47"/>
                    <a:gd name="T29" fmla="*/ 19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  <p:sp>
              <p:nvSpPr>
                <p:cNvPr id="123922" name="Freeform 18"/>
                <p:cNvSpPr>
                  <a:spLocks/>
                </p:cNvSpPr>
                <p:nvPr userDrawn="1"/>
              </p:nvSpPr>
              <p:spPr bwMode="ltGray">
                <a:xfrm rot="4200091">
                  <a:off x="199" y="1720"/>
                  <a:ext cx="60" cy="27"/>
                </a:xfrm>
                <a:custGeom>
                  <a:avLst/>
                  <a:gdLst>
                    <a:gd name="T0" fmla="*/ 87 w 87"/>
                    <a:gd name="T1" fmla="*/ 22 h 40"/>
                    <a:gd name="T2" fmla="*/ 77 w 87"/>
                    <a:gd name="T3" fmla="*/ 17 h 40"/>
                    <a:gd name="T4" fmla="*/ 68 w 87"/>
                    <a:gd name="T5" fmla="*/ 12 h 40"/>
                    <a:gd name="T6" fmla="*/ 58 w 87"/>
                    <a:gd name="T7" fmla="*/ 7 h 40"/>
                    <a:gd name="T8" fmla="*/ 47 w 87"/>
                    <a:gd name="T9" fmla="*/ 5 h 40"/>
                    <a:gd name="T10" fmla="*/ 37 w 87"/>
                    <a:gd name="T11" fmla="*/ 3 h 40"/>
                    <a:gd name="T12" fmla="*/ 26 w 87"/>
                    <a:gd name="T13" fmla="*/ 2 h 40"/>
                    <a:gd name="T14" fmla="*/ 13 w 87"/>
                    <a:gd name="T15" fmla="*/ 0 h 40"/>
                    <a:gd name="T16" fmla="*/ 0 w 87"/>
                    <a:gd name="T17" fmla="*/ 2 h 40"/>
                    <a:gd name="T18" fmla="*/ 6 w 87"/>
                    <a:gd name="T19" fmla="*/ 6 h 40"/>
                    <a:gd name="T20" fmla="*/ 14 w 87"/>
                    <a:gd name="T21" fmla="*/ 10 h 40"/>
                    <a:gd name="T22" fmla="*/ 22 w 87"/>
                    <a:gd name="T23" fmla="*/ 14 h 40"/>
                    <a:gd name="T24" fmla="*/ 33 w 87"/>
                    <a:gd name="T25" fmla="*/ 18 h 40"/>
                    <a:gd name="T26" fmla="*/ 42 w 87"/>
                    <a:gd name="T27" fmla="*/ 22 h 40"/>
                    <a:gd name="T28" fmla="*/ 52 w 87"/>
                    <a:gd name="T29" fmla="*/ 27 h 40"/>
                    <a:gd name="T30" fmla="*/ 64 w 87"/>
                    <a:gd name="T31" fmla="*/ 33 h 40"/>
                    <a:gd name="T32" fmla="*/ 74 w 87"/>
                    <a:gd name="T33" fmla="*/ 40 h 40"/>
                    <a:gd name="T34" fmla="*/ 87 w 87"/>
                    <a:gd name="T35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</p:grpSp>
        </p:grpSp>
        <p:grpSp>
          <p:nvGrpSpPr>
            <p:cNvPr id="123923" name="Group 19"/>
            <p:cNvGrpSpPr>
              <a:grpSpLocks/>
            </p:cNvGrpSpPr>
            <p:nvPr/>
          </p:nvGrpSpPr>
          <p:grpSpPr bwMode="auto">
            <a:xfrm rot="-15351438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123924" name="Freeform 2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5" name="Freeform 2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6" name="Freeform 2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3927" name="Group 23"/>
            <p:cNvGrpSpPr>
              <a:grpSpLocks/>
            </p:cNvGrpSpPr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123928" name="Freeform 2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9" name="Freeform 2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0" name="Freeform 2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3931" name="Group 27"/>
            <p:cNvGrpSpPr>
              <a:grpSpLocks/>
            </p:cNvGrpSpPr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123932" name="Freeform 2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3" name="Freeform 2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4" name="Freeform 3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3935" name="Freeform 31"/>
            <p:cNvSpPr>
              <a:spLocks/>
            </p:cNvSpPr>
            <p:nvPr/>
          </p:nvSpPr>
          <p:spPr bwMode="ltGray">
            <a:xfrm>
              <a:off x="87" y="94"/>
              <a:ext cx="699" cy="756"/>
            </a:xfrm>
            <a:custGeom>
              <a:avLst/>
              <a:gdLst>
                <a:gd name="T0" fmla="*/ 1 w 699"/>
                <a:gd name="T1" fmla="*/ 392 h 756"/>
                <a:gd name="T2" fmla="*/ 3 w 699"/>
                <a:gd name="T3" fmla="*/ 252 h 756"/>
                <a:gd name="T4" fmla="*/ 21 w 699"/>
                <a:gd name="T5" fmla="*/ 210 h 756"/>
                <a:gd name="T6" fmla="*/ 29 w 699"/>
                <a:gd name="T7" fmla="*/ 182 h 756"/>
                <a:gd name="T8" fmla="*/ 39 w 699"/>
                <a:gd name="T9" fmla="*/ 154 h 756"/>
                <a:gd name="T10" fmla="*/ 51 w 699"/>
                <a:gd name="T11" fmla="*/ 138 h 756"/>
                <a:gd name="T12" fmla="*/ 111 w 699"/>
                <a:gd name="T13" fmla="*/ 74 h 756"/>
                <a:gd name="T14" fmla="*/ 169 w 699"/>
                <a:gd name="T15" fmla="*/ 30 h 756"/>
                <a:gd name="T16" fmla="*/ 225 w 699"/>
                <a:gd name="T17" fmla="*/ 10 h 756"/>
                <a:gd name="T18" fmla="*/ 249 w 699"/>
                <a:gd name="T19" fmla="*/ 4 h 756"/>
                <a:gd name="T20" fmla="*/ 265 w 699"/>
                <a:gd name="T21" fmla="*/ 0 h 756"/>
                <a:gd name="T22" fmla="*/ 357 w 699"/>
                <a:gd name="T23" fmla="*/ 2 h 756"/>
                <a:gd name="T24" fmla="*/ 385 w 699"/>
                <a:gd name="T25" fmla="*/ 6 h 756"/>
                <a:gd name="T26" fmla="*/ 489 w 699"/>
                <a:gd name="T27" fmla="*/ 40 h 756"/>
                <a:gd name="T28" fmla="*/ 619 w 699"/>
                <a:gd name="T29" fmla="*/ 128 h 756"/>
                <a:gd name="T30" fmla="*/ 653 w 699"/>
                <a:gd name="T31" fmla="*/ 178 h 756"/>
                <a:gd name="T32" fmla="*/ 693 w 699"/>
                <a:gd name="T33" fmla="*/ 322 h 756"/>
                <a:gd name="T34" fmla="*/ 687 w 699"/>
                <a:gd name="T35" fmla="*/ 434 h 756"/>
                <a:gd name="T36" fmla="*/ 665 w 699"/>
                <a:gd name="T37" fmla="*/ 538 h 756"/>
                <a:gd name="T38" fmla="*/ 639 w 699"/>
                <a:gd name="T39" fmla="*/ 564 h 756"/>
                <a:gd name="T40" fmla="*/ 631 w 699"/>
                <a:gd name="T41" fmla="*/ 580 h 756"/>
                <a:gd name="T42" fmla="*/ 607 w 699"/>
                <a:gd name="T43" fmla="*/ 588 h 756"/>
                <a:gd name="T44" fmla="*/ 473 w 699"/>
                <a:gd name="T45" fmla="*/ 664 h 756"/>
                <a:gd name="T46" fmla="*/ 449 w 699"/>
                <a:gd name="T47" fmla="*/ 678 h 756"/>
                <a:gd name="T48" fmla="*/ 405 w 699"/>
                <a:gd name="T49" fmla="*/ 684 h 756"/>
                <a:gd name="T50" fmla="*/ 375 w 699"/>
                <a:gd name="T51" fmla="*/ 690 h 756"/>
                <a:gd name="T52" fmla="*/ 267 w 699"/>
                <a:gd name="T53" fmla="*/ 684 h 756"/>
                <a:gd name="T54" fmla="*/ 259 w 699"/>
                <a:gd name="T55" fmla="*/ 722 h 756"/>
                <a:gd name="T56" fmla="*/ 241 w 699"/>
                <a:gd name="T57" fmla="*/ 756 h 756"/>
                <a:gd name="T58" fmla="*/ 185 w 699"/>
                <a:gd name="T59" fmla="*/ 728 h 756"/>
                <a:gd name="T60" fmla="*/ 163 w 699"/>
                <a:gd name="T61" fmla="*/ 720 h 756"/>
                <a:gd name="T62" fmla="*/ 151 w 699"/>
                <a:gd name="T63" fmla="*/ 716 h 756"/>
                <a:gd name="T64" fmla="*/ 195 w 699"/>
                <a:gd name="T65" fmla="*/ 674 h 756"/>
                <a:gd name="T66" fmla="*/ 211 w 699"/>
                <a:gd name="T67" fmla="*/ 644 h 756"/>
                <a:gd name="T68" fmla="*/ 209 w 699"/>
                <a:gd name="T69" fmla="*/ 626 h 756"/>
                <a:gd name="T70" fmla="*/ 195 w 699"/>
                <a:gd name="T71" fmla="*/ 620 h 756"/>
                <a:gd name="T72" fmla="*/ 165 w 699"/>
                <a:gd name="T73" fmla="*/ 596 h 756"/>
                <a:gd name="T74" fmla="*/ 99 w 699"/>
                <a:gd name="T75" fmla="*/ 534 h 756"/>
                <a:gd name="T76" fmla="*/ 61 w 699"/>
                <a:gd name="T77" fmla="*/ 506 h 756"/>
                <a:gd name="T78" fmla="*/ 23 w 699"/>
                <a:gd name="T79" fmla="*/ 470 h 756"/>
                <a:gd name="T80" fmla="*/ 7 w 699"/>
                <a:gd name="T81" fmla="*/ 434 h 756"/>
                <a:gd name="T82" fmla="*/ 5 w 699"/>
                <a:gd name="T83" fmla="*/ 396 h 756"/>
                <a:gd name="T84" fmla="*/ 1 w 699"/>
                <a:gd name="T85" fmla="*/ 39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6" name="Freeform 32"/>
            <p:cNvSpPr>
              <a:spLocks/>
            </p:cNvSpPr>
            <p:nvPr/>
          </p:nvSpPr>
          <p:spPr bwMode="ltGray">
            <a:xfrm rot="828663">
              <a:off x="242" y="3404"/>
              <a:ext cx="132" cy="167"/>
            </a:xfrm>
            <a:custGeom>
              <a:avLst/>
              <a:gdLst>
                <a:gd name="T0" fmla="*/ 0 w 109"/>
                <a:gd name="T1" fmla="*/ 0 h 156"/>
                <a:gd name="T2" fmla="*/ 5 w 109"/>
                <a:gd name="T3" fmla="*/ 1 h 156"/>
                <a:gd name="T4" fmla="*/ 18 w 109"/>
                <a:gd name="T5" fmla="*/ 5 h 156"/>
                <a:gd name="T6" fmla="*/ 37 w 109"/>
                <a:gd name="T7" fmla="*/ 12 h 156"/>
                <a:gd name="T8" fmla="*/ 58 w 109"/>
                <a:gd name="T9" fmla="*/ 24 h 156"/>
                <a:gd name="T10" fmla="*/ 78 w 109"/>
                <a:gd name="T11" fmla="*/ 44 h 156"/>
                <a:gd name="T12" fmla="*/ 96 w 109"/>
                <a:gd name="T13" fmla="*/ 71 h 156"/>
                <a:gd name="T14" fmla="*/ 107 w 109"/>
                <a:gd name="T15" fmla="*/ 108 h 156"/>
                <a:gd name="T16" fmla="*/ 109 w 109"/>
                <a:gd name="T17" fmla="*/ 156 h 156"/>
                <a:gd name="T18" fmla="*/ 105 w 109"/>
                <a:gd name="T19" fmla="*/ 156 h 156"/>
                <a:gd name="T20" fmla="*/ 99 w 109"/>
                <a:gd name="T21" fmla="*/ 156 h 156"/>
                <a:gd name="T22" fmla="*/ 93 w 109"/>
                <a:gd name="T23" fmla="*/ 156 h 156"/>
                <a:gd name="T24" fmla="*/ 87 w 109"/>
                <a:gd name="T25" fmla="*/ 154 h 156"/>
                <a:gd name="T26" fmla="*/ 81 w 109"/>
                <a:gd name="T27" fmla="*/ 153 h 156"/>
                <a:gd name="T28" fmla="*/ 74 w 109"/>
                <a:gd name="T29" fmla="*/ 150 h 156"/>
                <a:gd name="T30" fmla="*/ 66 w 109"/>
                <a:gd name="T31" fmla="*/ 145 h 156"/>
                <a:gd name="T32" fmla="*/ 58 w 109"/>
                <a:gd name="T33" fmla="*/ 139 h 156"/>
                <a:gd name="T34" fmla="*/ 53 w 109"/>
                <a:gd name="T35" fmla="*/ 126 h 156"/>
                <a:gd name="T36" fmla="*/ 53 w 109"/>
                <a:gd name="T37" fmla="*/ 111 h 156"/>
                <a:gd name="T38" fmla="*/ 56 w 109"/>
                <a:gd name="T39" fmla="*/ 96 h 156"/>
                <a:gd name="T40" fmla="*/ 59 w 109"/>
                <a:gd name="T41" fmla="*/ 80 h 156"/>
                <a:gd name="T42" fmla="*/ 56 w 109"/>
                <a:gd name="T43" fmla="*/ 62 h 156"/>
                <a:gd name="T44" fmla="*/ 48 w 109"/>
                <a:gd name="T45" fmla="*/ 43 h 156"/>
                <a:gd name="T46" fmla="*/ 31 w 109"/>
                <a:gd name="T47" fmla="*/ 23 h 156"/>
                <a:gd name="T48" fmla="*/ 0 w 109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7" name="Freeform 33"/>
            <p:cNvSpPr>
              <a:spLocks/>
            </p:cNvSpPr>
            <p:nvPr/>
          </p:nvSpPr>
          <p:spPr bwMode="ltGray">
            <a:xfrm rot="828663">
              <a:off x="266" y="3592"/>
              <a:ext cx="66" cy="43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6 w 54"/>
                <a:gd name="T5" fmla="*/ 3 h 40"/>
                <a:gd name="T6" fmla="*/ 13 w 54"/>
                <a:gd name="T7" fmla="*/ 8 h 40"/>
                <a:gd name="T8" fmla="*/ 21 w 54"/>
                <a:gd name="T9" fmla="*/ 12 h 40"/>
                <a:gd name="T10" fmla="*/ 29 w 54"/>
                <a:gd name="T11" fmla="*/ 15 h 40"/>
                <a:gd name="T12" fmla="*/ 38 w 54"/>
                <a:gd name="T13" fmla="*/ 17 h 40"/>
                <a:gd name="T14" fmla="*/ 46 w 54"/>
                <a:gd name="T15" fmla="*/ 18 h 40"/>
                <a:gd name="T16" fmla="*/ 54 w 54"/>
                <a:gd name="T17" fmla="*/ 16 h 40"/>
                <a:gd name="T18" fmla="*/ 53 w 54"/>
                <a:gd name="T19" fmla="*/ 25 h 40"/>
                <a:gd name="T20" fmla="*/ 50 w 54"/>
                <a:gd name="T21" fmla="*/ 33 h 40"/>
                <a:gd name="T22" fmla="*/ 44 w 54"/>
                <a:gd name="T23" fmla="*/ 38 h 40"/>
                <a:gd name="T24" fmla="*/ 37 w 54"/>
                <a:gd name="T25" fmla="*/ 40 h 40"/>
                <a:gd name="T26" fmla="*/ 28 w 54"/>
                <a:gd name="T27" fmla="*/ 39 h 40"/>
                <a:gd name="T28" fmla="*/ 19 w 54"/>
                <a:gd name="T29" fmla="*/ 32 h 40"/>
                <a:gd name="T30" fmla="*/ 10 w 54"/>
                <a:gd name="T31" fmla="*/ 20 h 40"/>
                <a:gd name="T32" fmla="*/ 0 w 54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8" name="Freeform 34"/>
            <p:cNvSpPr>
              <a:spLocks/>
            </p:cNvSpPr>
            <p:nvPr/>
          </p:nvSpPr>
          <p:spPr bwMode="ltGray">
            <a:xfrm>
              <a:off x="11" y="4110"/>
              <a:ext cx="118" cy="209"/>
            </a:xfrm>
            <a:custGeom>
              <a:avLst/>
              <a:gdLst>
                <a:gd name="T0" fmla="*/ 0 w 118"/>
                <a:gd name="T1" fmla="*/ 0 h 209"/>
                <a:gd name="T2" fmla="*/ 6 w 118"/>
                <a:gd name="T3" fmla="*/ 8 h 209"/>
                <a:gd name="T4" fmla="*/ 15 w 118"/>
                <a:gd name="T5" fmla="*/ 19 h 209"/>
                <a:gd name="T6" fmla="*/ 26 w 118"/>
                <a:gd name="T7" fmla="*/ 33 h 209"/>
                <a:gd name="T8" fmla="*/ 38 w 118"/>
                <a:gd name="T9" fmla="*/ 51 h 209"/>
                <a:gd name="T10" fmla="*/ 54 w 118"/>
                <a:gd name="T11" fmla="*/ 72 h 209"/>
                <a:gd name="T12" fmla="*/ 67 w 118"/>
                <a:gd name="T13" fmla="*/ 94 h 209"/>
                <a:gd name="T14" fmla="*/ 79 w 118"/>
                <a:gd name="T15" fmla="*/ 119 h 209"/>
                <a:gd name="T16" fmla="*/ 87 w 118"/>
                <a:gd name="T17" fmla="*/ 146 h 209"/>
                <a:gd name="T18" fmla="*/ 94 w 118"/>
                <a:gd name="T19" fmla="*/ 175 h 209"/>
                <a:gd name="T20" fmla="*/ 91 w 118"/>
                <a:gd name="T21" fmla="*/ 209 h 209"/>
                <a:gd name="T22" fmla="*/ 118 w 118"/>
                <a:gd name="T23" fmla="*/ 209 h 209"/>
                <a:gd name="T24" fmla="*/ 117 w 118"/>
                <a:gd name="T25" fmla="*/ 177 h 209"/>
                <a:gd name="T26" fmla="*/ 104 w 118"/>
                <a:gd name="T27" fmla="*/ 119 h 209"/>
                <a:gd name="T28" fmla="*/ 82 w 118"/>
                <a:gd name="T29" fmla="*/ 69 h 209"/>
                <a:gd name="T30" fmla="*/ 47 w 118"/>
                <a:gd name="T31" fmla="*/ 27 h 209"/>
                <a:gd name="T32" fmla="*/ 0 w 118"/>
                <a:gd name="T3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9" name="Freeform 35"/>
            <p:cNvSpPr>
              <a:spLocks/>
            </p:cNvSpPr>
            <p:nvPr/>
          </p:nvSpPr>
          <p:spPr bwMode="ltGray">
            <a:xfrm>
              <a:off x="0" y="3968"/>
              <a:ext cx="130" cy="128"/>
            </a:xfrm>
            <a:custGeom>
              <a:avLst/>
              <a:gdLst>
                <a:gd name="T0" fmla="*/ 103 w 130"/>
                <a:gd name="T1" fmla="*/ 0 h 128"/>
                <a:gd name="T2" fmla="*/ 130 w 130"/>
                <a:gd name="T3" fmla="*/ 128 h 128"/>
                <a:gd name="T4" fmla="*/ 125 w 130"/>
                <a:gd name="T5" fmla="*/ 126 h 128"/>
                <a:gd name="T6" fmla="*/ 111 w 130"/>
                <a:gd name="T7" fmla="*/ 121 h 128"/>
                <a:gd name="T8" fmla="*/ 92 w 130"/>
                <a:gd name="T9" fmla="*/ 111 h 128"/>
                <a:gd name="T10" fmla="*/ 68 w 130"/>
                <a:gd name="T11" fmla="*/ 103 h 128"/>
                <a:gd name="T12" fmla="*/ 41 w 130"/>
                <a:gd name="T13" fmla="*/ 94 h 128"/>
                <a:gd name="T14" fmla="*/ 19 w 130"/>
                <a:gd name="T15" fmla="*/ 90 h 128"/>
                <a:gd name="T16" fmla="*/ 0 w 130"/>
                <a:gd name="T17" fmla="*/ 93 h 128"/>
                <a:gd name="T18" fmla="*/ 0 w 130"/>
                <a:gd name="T19" fmla="*/ 72 h 128"/>
                <a:gd name="T20" fmla="*/ 12 w 130"/>
                <a:gd name="T21" fmla="*/ 70 h 128"/>
                <a:gd name="T22" fmla="*/ 24 w 130"/>
                <a:gd name="T23" fmla="*/ 66 h 128"/>
                <a:gd name="T24" fmla="*/ 38 w 130"/>
                <a:gd name="T25" fmla="*/ 66 h 128"/>
                <a:gd name="T26" fmla="*/ 51 w 130"/>
                <a:gd name="T27" fmla="*/ 67 h 128"/>
                <a:gd name="T28" fmla="*/ 65 w 130"/>
                <a:gd name="T29" fmla="*/ 70 h 128"/>
                <a:gd name="T30" fmla="*/ 78 w 130"/>
                <a:gd name="T31" fmla="*/ 78 h 128"/>
                <a:gd name="T32" fmla="*/ 81 w 130"/>
                <a:gd name="T33" fmla="*/ 74 h 128"/>
                <a:gd name="T34" fmla="*/ 81 w 130"/>
                <a:gd name="T35" fmla="*/ 58 h 128"/>
                <a:gd name="T36" fmla="*/ 82 w 130"/>
                <a:gd name="T37" fmla="*/ 37 h 128"/>
                <a:gd name="T38" fmla="*/ 82 w 130"/>
                <a:gd name="T39" fmla="*/ 29 h 128"/>
                <a:gd name="T40" fmla="*/ 80 w 130"/>
                <a:gd name="T41" fmla="*/ 29 h 128"/>
                <a:gd name="T42" fmla="*/ 77 w 130"/>
                <a:gd name="T43" fmla="*/ 27 h 128"/>
                <a:gd name="T44" fmla="*/ 76 w 130"/>
                <a:gd name="T45" fmla="*/ 22 h 128"/>
                <a:gd name="T46" fmla="*/ 75 w 130"/>
                <a:gd name="T47" fmla="*/ 19 h 128"/>
                <a:gd name="T48" fmla="*/ 76 w 130"/>
                <a:gd name="T49" fmla="*/ 15 h 128"/>
                <a:gd name="T50" fmla="*/ 79 w 130"/>
                <a:gd name="T51" fmla="*/ 10 h 128"/>
                <a:gd name="T52" fmla="*/ 89 w 130"/>
                <a:gd name="T53" fmla="*/ 6 h 128"/>
                <a:gd name="T54" fmla="*/ 103 w 130"/>
                <a:gd name="T5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0" name="Freeform 36"/>
            <p:cNvSpPr>
              <a:spLocks/>
            </p:cNvSpPr>
            <p:nvPr/>
          </p:nvSpPr>
          <p:spPr bwMode="ltGray">
            <a:xfrm>
              <a:off x="0" y="3949"/>
              <a:ext cx="47" cy="86"/>
            </a:xfrm>
            <a:custGeom>
              <a:avLst/>
              <a:gdLst>
                <a:gd name="T0" fmla="*/ 37 w 47"/>
                <a:gd name="T1" fmla="*/ 0 h 86"/>
                <a:gd name="T2" fmla="*/ 15 w 47"/>
                <a:gd name="T3" fmla="*/ 37 h 86"/>
                <a:gd name="T4" fmla="*/ 0 w 47"/>
                <a:gd name="T5" fmla="*/ 59 h 86"/>
                <a:gd name="T6" fmla="*/ 0 w 47"/>
                <a:gd name="T7" fmla="*/ 86 h 86"/>
                <a:gd name="T8" fmla="*/ 8 w 47"/>
                <a:gd name="T9" fmla="*/ 82 h 86"/>
                <a:gd name="T10" fmla="*/ 20 w 47"/>
                <a:gd name="T11" fmla="*/ 73 h 86"/>
                <a:gd name="T12" fmla="*/ 33 w 47"/>
                <a:gd name="T13" fmla="*/ 63 h 86"/>
                <a:gd name="T14" fmla="*/ 42 w 47"/>
                <a:gd name="T15" fmla="*/ 51 h 86"/>
                <a:gd name="T16" fmla="*/ 47 w 47"/>
                <a:gd name="T17" fmla="*/ 36 h 86"/>
                <a:gd name="T18" fmla="*/ 46 w 47"/>
                <a:gd name="T19" fmla="*/ 19 h 86"/>
                <a:gd name="T20" fmla="*/ 37 w 47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1" name="Freeform 37"/>
            <p:cNvSpPr>
              <a:spLocks/>
            </p:cNvSpPr>
            <p:nvPr/>
          </p:nvSpPr>
          <p:spPr bwMode="ltGray">
            <a:xfrm>
              <a:off x="0" y="3239"/>
              <a:ext cx="497" cy="740"/>
            </a:xfrm>
            <a:custGeom>
              <a:avLst/>
              <a:gdLst>
                <a:gd name="T0" fmla="*/ 0 w 497"/>
                <a:gd name="T1" fmla="*/ 13 h 740"/>
                <a:gd name="T2" fmla="*/ 41 w 497"/>
                <a:gd name="T3" fmla="*/ 4 h 740"/>
                <a:gd name="T4" fmla="*/ 101 w 497"/>
                <a:gd name="T5" fmla="*/ 0 h 740"/>
                <a:gd name="T6" fmla="*/ 170 w 497"/>
                <a:gd name="T7" fmla="*/ 4 h 740"/>
                <a:gd name="T8" fmla="*/ 248 w 497"/>
                <a:gd name="T9" fmla="*/ 21 h 740"/>
                <a:gd name="T10" fmla="*/ 323 w 497"/>
                <a:gd name="T11" fmla="*/ 50 h 740"/>
                <a:gd name="T12" fmla="*/ 382 w 497"/>
                <a:gd name="T13" fmla="*/ 90 h 740"/>
                <a:gd name="T14" fmla="*/ 428 w 497"/>
                <a:gd name="T15" fmla="*/ 141 h 740"/>
                <a:gd name="T16" fmla="*/ 463 w 497"/>
                <a:gd name="T17" fmla="*/ 199 h 740"/>
                <a:gd name="T18" fmla="*/ 485 w 497"/>
                <a:gd name="T19" fmla="*/ 262 h 740"/>
                <a:gd name="T20" fmla="*/ 496 w 497"/>
                <a:gd name="T21" fmla="*/ 327 h 740"/>
                <a:gd name="T22" fmla="*/ 497 w 497"/>
                <a:gd name="T23" fmla="*/ 396 h 740"/>
                <a:gd name="T24" fmla="*/ 487 w 497"/>
                <a:gd name="T25" fmla="*/ 462 h 740"/>
                <a:gd name="T26" fmla="*/ 470 w 497"/>
                <a:gd name="T27" fmla="*/ 527 h 740"/>
                <a:gd name="T28" fmla="*/ 443 w 497"/>
                <a:gd name="T29" fmla="*/ 586 h 740"/>
                <a:gd name="T30" fmla="*/ 406 w 497"/>
                <a:gd name="T31" fmla="*/ 639 h 740"/>
                <a:gd name="T32" fmla="*/ 364 w 497"/>
                <a:gd name="T33" fmla="*/ 683 h 740"/>
                <a:gd name="T34" fmla="*/ 315 w 497"/>
                <a:gd name="T35" fmla="*/ 715 h 740"/>
                <a:gd name="T36" fmla="*/ 259 w 497"/>
                <a:gd name="T37" fmla="*/ 736 h 740"/>
                <a:gd name="T38" fmla="*/ 198 w 497"/>
                <a:gd name="T39" fmla="*/ 740 h 740"/>
                <a:gd name="T40" fmla="*/ 131 w 497"/>
                <a:gd name="T41" fmla="*/ 727 h 740"/>
                <a:gd name="T42" fmla="*/ 167 w 497"/>
                <a:gd name="T43" fmla="*/ 728 h 740"/>
                <a:gd name="T44" fmla="*/ 204 w 497"/>
                <a:gd name="T45" fmla="*/ 718 h 740"/>
                <a:gd name="T46" fmla="*/ 238 w 497"/>
                <a:gd name="T47" fmla="*/ 700 h 740"/>
                <a:gd name="T48" fmla="*/ 272 w 497"/>
                <a:gd name="T49" fmla="*/ 670 h 740"/>
                <a:gd name="T50" fmla="*/ 304 w 497"/>
                <a:gd name="T51" fmla="*/ 635 h 740"/>
                <a:gd name="T52" fmla="*/ 333 w 497"/>
                <a:gd name="T53" fmla="*/ 594 h 740"/>
                <a:gd name="T54" fmla="*/ 358 w 497"/>
                <a:gd name="T55" fmla="*/ 549 h 740"/>
                <a:gd name="T56" fmla="*/ 381 w 497"/>
                <a:gd name="T57" fmla="*/ 500 h 740"/>
                <a:gd name="T58" fmla="*/ 396 w 497"/>
                <a:gd name="T59" fmla="*/ 449 h 740"/>
                <a:gd name="T60" fmla="*/ 408 w 497"/>
                <a:gd name="T61" fmla="*/ 397 h 740"/>
                <a:gd name="T62" fmla="*/ 414 w 497"/>
                <a:gd name="T63" fmla="*/ 346 h 740"/>
                <a:gd name="T64" fmla="*/ 412 w 497"/>
                <a:gd name="T65" fmla="*/ 296 h 740"/>
                <a:gd name="T66" fmla="*/ 402 w 497"/>
                <a:gd name="T67" fmla="*/ 251 h 740"/>
                <a:gd name="T68" fmla="*/ 384 w 497"/>
                <a:gd name="T69" fmla="*/ 208 h 740"/>
                <a:gd name="T70" fmla="*/ 357 w 497"/>
                <a:gd name="T71" fmla="*/ 172 h 740"/>
                <a:gd name="T72" fmla="*/ 320 w 497"/>
                <a:gd name="T73" fmla="*/ 142 h 740"/>
                <a:gd name="T74" fmla="*/ 260 w 497"/>
                <a:gd name="T75" fmla="*/ 107 h 740"/>
                <a:gd name="T76" fmla="*/ 203 w 497"/>
                <a:gd name="T77" fmla="*/ 82 h 740"/>
                <a:gd name="T78" fmla="*/ 154 w 497"/>
                <a:gd name="T79" fmla="*/ 65 h 740"/>
                <a:gd name="T80" fmla="*/ 108 w 497"/>
                <a:gd name="T81" fmla="*/ 56 h 740"/>
                <a:gd name="T82" fmla="*/ 68 w 497"/>
                <a:gd name="T83" fmla="*/ 55 h 740"/>
                <a:gd name="T84" fmla="*/ 32 w 497"/>
                <a:gd name="T85" fmla="*/ 61 h 740"/>
                <a:gd name="T86" fmla="*/ 0 w 497"/>
                <a:gd name="T87" fmla="*/ 70 h 740"/>
                <a:gd name="T88" fmla="*/ 0 w 497"/>
                <a:gd name="T89" fmla="*/ 13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2" name="Freeform 38"/>
            <p:cNvSpPr>
              <a:spLocks/>
            </p:cNvSpPr>
            <p:nvPr/>
          </p:nvSpPr>
          <p:spPr bwMode="ltGray">
            <a:xfrm rot="1584153">
              <a:off x="20" y="410"/>
              <a:ext cx="344" cy="245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5 h 237"/>
                <a:gd name="T4" fmla="*/ 3 w 257"/>
                <a:gd name="T5" fmla="*/ 50 h 237"/>
                <a:gd name="T6" fmla="*/ 6 w 257"/>
                <a:gd name="T7" fmla="*/ 75 h 237"/>
                <a:gd name="T8" fmla="*/ 11 w 257"/>
                <a:gd name="T9" fmla="*/ 98 h 237"/>
                <a:gd name="T10" fmla="*/ 18 w 257"/>
                <a:gd name="T11" fmla="*/ 119 h 237"/>
                <a:gd name="T12" fmla="*/ 27 w 257"/>
                <a:gd name="T13" fmla="*/ 141 h 237"/>
                <a:gd name="T14" fmla="*/ 38 w 257"/>
                <a:gd name="T15" fmla="*/ 161 h 237"/>
                <a:gd name="T16" fmla="*/ 51 w 257"/>
                <a:gd name="T17" fmla="*/ 178 h 237"/>
                <a:gd name="T18" fmla="*/ 67 w 257"/>
                <a:gd name="T19" fmla="*/ 194 h 237"/>
                <a:gd name="T20" fmla="*/ 86 w 257"/>
                <a:gd name="T21" fmla="*/ 208 h 237"/>
                <a:gd name="T22" fmla="*/ 106 w 257"/>
                <a:gd name="T23" fmla="*/ 219 h 237"/>
                <a:gd name="T24" fmla="*/ 131 w 257"/>
                <a:gd name="T25" fmla="*/ 228 h 237"/>
                <a:gd name="T26" fmla="*/ 158 w 257"/>
                <a:gd name="T27" fmla="*/ 234 h 237"/>
                <a:gd name="T28" fmla="*/ 188 w 257"/>
                <a:gd name="T29" fmla="*/ 237 h 237"/>
                <a:gd name="T30" fmla="*/ 220 w 257"/>
                <a:gd name="T31" fmla="*/ 236 h 237"/>
                <a:gd name="T32" fmla="*/ 257 w 257"/>
                <a:gd name="T33" fmla="*/ 232 h 237"/>
                <a:gd name="T34" fmla="*/ 224 w 257"/>
                <a:gd name="T35" fmla="*/ 227 h 237"/>
                <a:gd name="T36" fmla="*/ 195 w 257"/>
                <a:gd name="T37" fmla="*/ 220 h 237"/>
                <a:gd name="T38" fmla="*/ 170 w 257"/>
                <a:gd name="T39" fmla="*/ 212 h 237"/>
                <a:gd name="T40" fmla="*/ 148 w 257"/>
                <a:gd name="T41" fmla="*/ 204 h 237"/>
                <a:gd name="T42" fmla="*/ 128 w 257"/>
                <a:gd name="T43" fmla="*/ 193 h 237"/>
                <a:gd name="T44" fmla="*/ 112 w 257"/>
                <a:gd name="T45" fmla="*/ 182 h 237"/>
                <a:gd name="T46" fmla="*/ 97 w 257"/>
                <a:gd name="T47" fmla="*/ 169 h 237"/>
                <a:gd name="T48" fmla="*/ 84 w 257"/>
                <a:gd name="T49" fmla="*/ 155 h 237"/>
                <a:gd name="T50" fmla="*/ 72 w 257"/>
                <a:gd name="T51" fmla="*/ 141 h 237"/>
                <a:gd name="T52" fmla="*/ 61 w 257"/>
                <a:gd name="T53" fmla="*/ 125 h 237"/>
                <a:gd name="T54" fmla="*/ 52 w 257"/>
                <a:gd name="T55" fmla="*/ 107 h 237"/>
                <a:gd name="T56" fmla="*/ 43 w 257"/>
                <a:gd name="T57" fmla="*/ 88 h 237"/>
                <a:gd name="T58" fmla="*/ 33 w 257"/>
                <a:gd name="T59" fmla="*/ 69 h 237"/>
                <a:gd name="T60" fmla="*/ 23 w 257"/>
                <a:gd name="T61" fmla="*/ 47 h 237"/>
                <a:gd name="T62" fmla="*/ 12 w 257"/>
                <a:gd name="T63" fmla="*/ 24 h 237"/>
                <a:gd name="T64" fmla="*/ 0 w 257"/>
                <a:gd name="T6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3" name="Freeform 39"/>
            <p:cNvSpPr>
              <a:spLocks/>
            </p:cNvSpPr>
            <p:nvPr/>
          </p:nvSpPr>
          <p:spPr bwMode="ltGray">
            <a:xfrm rot="1584153">
              <a:off x="242" y="756"/>
              <a:ext cx="167" cy="115"/>
            </a:xfrm>
            <a:custGeom>
              <a:avLst/>
              <a:gdLst>
                <a:gd name="T0" fmla="*/ 77 w 124"/>
                <a:gd name="T1" fmla="*/ 0 h 110"/>
                <a:gd name="T2" fmla="*/ 124 w 124"/>
                <a:gd name="T3" fmla="*/ 108 h 110"/>
                <a:gd name="T4" fmla="*/ 120 w 124"/>
                <a:gd name="T5" fmla="*/ 107 h 110"/>
                <a:gd name="T6" fmla="*/ 107 w 124"/>
                <a:gd name="T7" fmla="*/ 105 h 110"/>
                <a:gd name="T8" fmla="*/ 89 w 124"/>
                <a:gd name="T9" fmla="*/ 101 h 110"/>
                <a:gd name="T10" fmla="*/ 68 w 124"/>
                <a:gd name="T11" fmla="*/ 99 h 110"/>
                <a:gd name="T12" fmla="*/ 45 w 124"/>
                <a:gd name="T13" fmla="*/ 97 h 110"/>
                <a:gd name="T14" fmla="*/ 25 w 124"/>
                <a:gd name="T15" fmla="*/ 98 h 110"/>
                <a:gd name="T16" fmla="*/ 9 w 124"/>
                <a:gd name="T17" fmla="*/ 102 h 110"/>
                <a:gd name="T18" fmla="*/ 0 w 124"/>
                <a:gd name="T19" fmla="*/ 110 h 110"/>
                <a:gd name="T20" fmla="*/ 4 w 124"/>
                <a:gd name="T21" fmla="*/ 98 h 110"/>
                <a:gd name="T22" fmla="*/ 8 w 124"/>
                <a:gd name="T23" fmla="*/ 89 h 110"/>
                <a:gd name="T24" fmla="*/ 16 w 124"/>
                <a:gd name="T25" fmla="*/ 82 h 110"/>
                <a:gd name="T26" fmla="*/ 25 w 124"/>
                <a:gd name="T27" fmla="*/ 76 h 110"/>
                <a:gd name="T28" fmla="*/ 36 w 124"/>
                <a:gd name="T29" fmla="*/ 72 h 110"/>
                <a:gd name="T30" fmla="*/ 47 w 124"/>
                <a:gd name="T31" fmla="*/ 71 h 110"/>
                <a:gd name="T32" fmla="*/ 59 w 124"/>
                <a:gd name="T33" fmla="*/ 71 h 110"/>
                <a:gd name="T34" fmla="*/ 72 w 124"/>
                <a:gd name="T35" fmla="*/ 74 h 110"/>
                <a:gd name="T36" fmla="*/ 73 w 124"/>
                <a:gd name="T37" fmla="*/ 71 h 110"/>
                <a:gd name="T38" fmla="*/ 70 w 124"/>
                <a:gd name="T39" fmla="*/ 56 h 110"/>
                <a:gd name="T40" fmla="*/ 67 w 124"/>
                <a:gd name="T41" fmla="*/ 38 h 110"/>
                <a:gd name="T42" fmla="*/ 65 w 124"/>
                <a:gd name="T43" fmla="*/ 30 h 110"/>
                <a:gd name="T44" fmla="*/ 63 w 124"/>
                <a:gd name="T45" fmla="*/ 30 h 110"/>
                <a:gd name="T46" fmla="*/ 61 w 124"/>
                <a:gd name="T47" fmla="*/ 29 h 110"/>
                <a:gd name="T48" fmla="*/ 59 w 124"/>
                <a:gd name="T49" fmla="*/ 26 h 110"/>
                <a:gd name="T50" fmla="*/ 57 w 124"/>
                <a:gd name="T51" fmla="*/ 23 h 110"/>
                <a:gd name="T52" fmla="*/ 57 w 124"/>
                <a:gd name="T53" fmla="*/ 19 h 110"/>
                <a:gd name="T54" fmla="*/ 59 w 124"/>
                <a:gd name="T55" fmla="*/ 14 h 110"/>
                <a:gd name="T56" fmla="*/ 66 w 124"/>
                <a:gd name="T57" fmla="*/ 8 h 110"/>
                <a:gd name="T58" fmla="*/ 77 w 124"/>
                <a:gd name="T5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4" name="Freeform 40"/>
            <p:cNvSpPr>
              <a:spLocks/>
            </p:cNvSpPr>
            <p:nvPr/>
          </p:nvSpPr>
          <p:spPr bwMode="ltGray">
            <a:xfrm rot="1584153">
              <a:off x="574" y="286"/>
              <a:ext cx="147" cy="160"/>
            </a:xfrm>
            <a:custGeom>
              <a:avLst/>
              <a:gdLst>
                <a:gd name="T0" fmla="*/ 0 w 109"/>
                <a:gd name="T1" fmla="*/ 0 h 156"/>
                <a:gd name="T2" fmla="*/ 5 w 109"/>
                <a:gd name="T3" fmla="*/ 1 h 156"/>
                <a:gd name="T4" fmla="*/ 18 w 109"/>
                <a:gd name="T5" fmla="*/ 5 h 156"/>
                <a:gd name="T6" fmla="*/ 37 w 109"/>
                <a:gd name="T7" fmla="*/ 12 h 156"/>
                <a:gd name="T8" fmla="*/ 58 w 109"/>
                <a:gd name="T9" fmla="*/ 24 h 156"/>
                <a:gd name="T10" fmla="*/ 78 w 109"/>
                <a:gd name="T11" fmla="*/ 44 h 156"/>
                <a:gd name="T12" fmla="*/ 96 w 109"/>
                <a:gd name="T13" fmla="*/ 71 h 156"/>
                <a:gd name="T14" fmla="*/ 107 w 109"/>
                <a:gd name="T15" fmla="*/ 108 h 156"/>
                <a:gd name="T16" fmla="*/ 109 w 109"/>
                <a:gd name="T17" fmla="*/ 156 h 156"/>
                <a:gd name="T18" fmla="*/ 105 w 109"/>
                <a:gd name="T19" fmla="*/ 156 h 156"/>
                <a:gd name="T20" fmla="*/ 99 w 109"/>
                <a:gd name="T21" fmla="*/ 156 h 156"/>
                <a:gd name="T22" fmla="*/ 93 w 109"/>
                <a:gd name="T23" fmla="*/ 156 h 156"/>
                <a:gd name="T24" fmla="*/ 87 w 109"/>
                <a:gd name="T25" fmla="*/ 154 h 156"/>
                <a:gd name="T26" fmla="*/ 81 w 109"/>
                <a:gd name="T27" fmla="*/ 153 h 156"/>
                <a:gd name="T28" fmla="*/ 74 w 109"/>
                <a:gd name="T29" fmla="*/ 150 h 156"/>
                <a:gd name="T30" fmla="*/ 66 w 109"/>
                <a:gd name="T31" fmla="*/ 145 h 156"/>
                <a:gd name="T32" fmla="*/ 58 w 109"/>
                <a:gd name="T33" fmla="*/ 139 h 156"/>
                <a:gd name="T34" fmla="*/ 53 w 109"/>
                <a:gd name="T35" fmla="*/ 126 h 156"/>
                <a:gd name="T36" fmla="*/ 53 w 109"/>
                <a:gd name="T37" fmla="*/ 111 h 156"/>
                <a:gd name="T38" fmla="*/ 56 w 109"/>
                <a:gd name="T39" fmla="*/ 96 h 156"/>
                <a:gd name="T40" fmla="*/ 59 w 109"/>
                <a:gd name="T41" fmla="*/ 80 h 156"/>
                <a:gd name="T42" fmla="*/ 56 w 109"/>
                <a:gd name="T43" fmla="*/ 62 h 156"/>
                <a:gd name="T44" fmla="*/ 48 w 109"/>
                <a:gd name="T45" fmla="*/ 43 h 156"/>
                <a:gd name="T46" fmla="*/ 31 w 109"/>
                <a:gd name="T47" fmla="*/ 23 h 156"/>
                <a:gd name="T48" fmla="*/ 0 w 109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5" name="Freeform 41"/>
            <p:cNvSpPr>
              <a:spLocks/>
            </p:cNvSpPr>
            <p:nvPr/>
          </p:nvSpPr>
          <p:spPr bwMode="ltGray">
            <a:xfrm rot="1584153">
              <a:off x="236" y="721"/>
              <a:ext cx="62" cy="97"/>
            </a:xfrm>
            <a:custGeom>
              <a:avLst/>
              <a:gdLst>
                <a:gd name="T0" fmla="*/ 31 w 46"/>
                <a:gd name="T1" fmla="*/ 0 h 94"/>
                <a:gd name="T2" fmla="*/ 20 w 46"/>
                <a:gd name="T3" fmla="*/ 38 h 94"/>
                <a:gd name="T4" fmla="*/ 15 w 46"/>
                <a:gd name="T5" fmla="*/ 62 h 94"/>
                <a:gd name="T6" fmla="*/ 11 w 46"/>
                <a:gd name="T7" fmla="*/ 79 h 94"/>
                <a:gd name="T8" fmla="*/ 0 w 46"/>
                <a:gd name="T9" fmla="*/ 94 h 94"/>
                <a:gd name="T10" fmla="*/ 12 w 46"/>
                <a:gd name="T11" fmla="*/ 88 h 94"/>
                <a:gd name="T12" fmla="*/ 23 w 46"/>
                <a:gd name="T13" fmla="*/ 80 h 94"/>
                <a:gd name="T14" fmla="*/ 32 w 46"/>
                <a:gd name="T15" fmla="*/ 69 h 94"/>
                <a:gd name="T16" fmla="*/ 40 w 46"/>
                <a:gd name="T17" fmla="*/ 57 h 94"/>
                <a:gd name="T18" fmla="*/ 45 w 46"/>
                <a:gd name="T19" fmla="*/ 44 h 94"/>
                <a:gd name="T20" fmla="*/ 46 w 46"/>
                <a:gd name="T21" fmla="*/ 30 h 94"/>
                <a:gd name="T22" fmla="*/ 42 w 46"/>
                <a:gd name="T23" fmla="*/ 15 h 94"/>
                <a:gd name="T24" fmla="*/ 31 w 4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6" name="Freeform 42"/>
            <p:cNvSpPr>
              <a:spLocks/>
            </p:cNvSpPr>
            <p:nvPr/>
          </p:nvSpPr>
          <p:spPr bwMode="ltGray">
            <a:xfrm rot="1584153">
              <a:off x="585" y="466"/>
              <a:ext cx="72" cy="41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6 w 54"/>
                <a:gd name="T5" fmla="*/ 3 h 40"/>
                <a:gd name="T6" fmla="*/ 13 w 54"/>
                <a:gd name="T7" fmla="*/ 8 h 40"/>
                <a:gd name="T8" fmla="*/ 21 w 54"/>
                <a:gd name="T9" fmla="*/ 12 h 40"/>
                <a:gd name="T10" fmla="*/ 29 w 54"/>
                <a:gd name="T11" fmla="*/ 15 h 40"/>
                <a:gd name="T12" fmla="*/ 38 w 54"/>
                <a:gd name="T13" fmla="*/ 17 h 40"/>
                <a:gd name="T14" fmla="*/ 46 w 54"/>
                <a:gd name="T15" fmla="*/ 18 h 40"/>
                <a:gd name="T16" fmla="*/ 54 w 54"/>
                <a:gd name="T17" fmla="*/ 16 h 40"/>
                <a:gd name="T18" fmla="*/ 53 w 54"/>
                <a:gd name="T19" fmla="*/ 25 h 40"/>
                <a:gd name="T20" fmla="*/ 50 w 54"/>
                <a:gd name="T21" fmla="*/ 33 h 40"/>
                <a:gd name="T22" fmla="*/ 44 w 54"/>
                <a:gd name="T23" fmla="*/ 38 h 40"/>
                <a:gd name="T24" fmla="*/ 37 w 54"/>
                <a:gd name="T25" fmla="*/ 40 h 40"/>
                <a:gd name="T26" fmla="*/ 28 w 54"/>
                <a:gd name="T27" fmla="*/ 39 h 40"/>
                <a:gd name="T28" fmla="*/ 19 w 54"/>
                <a:gd name="T29" fmla="*/ 32 h 40"/>
                <a:gd name="T30" fmla="*/ 10 w 54"/>
                <a:gd name="T31" fmla="*/ 20 h 40"/>
                <a:gd name="T32" fmla="*/ 0 w 54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7" name="Freeform 43"/>
            <p:cNvSpPr>
              <a:spLocks/>
            </p:cNvSpPr>
            <p:nvPr/>
          </p:nvSpPr>
          <p:spPr bwMode="ltGray">
            <a:xfrm>
              <a:off x="0" y="886"/>
              <a:ext cx="360" cy="650"/>
            </a:xfrm>
            <a:custGeom>
              <a:avLst/>
              <a:gdLst>
                <a:gd name="T0" fmla="*/ 264 w 360"/>
                <a:gd name="T1" fmla="*/ 0 h 650"/>
                <a:gd name="T2" fmla="*/ 269 w 360"/>
                <a:gd name="T3" fmla="*/ 9 h 650"/>
                <a:gd name="T4" fmla="*/ 277 w 360"/>
                <a:gd name="T5" fmla="*/ 22 h 650"/>
                <a:gd name="T6" fmla="*/ 286 w 360"/>
                <a:gd name="T7" fmla="*/ 39 h 650"/>
                <a:gd name="T8" fmla="*/ 297 w 360"/>
                <a:gd name="T9" fmla="*/ 58 h 650"/>
                <a:gd name="T10" fmla="*/ 309 w 360"/>
                <a:gd name="T11" fmla="*/ 83 h 650"/>
                <a:gd name="T12" fmla="*/ 319 w 360"/>
                <a:gd name="T13" fmla="*/ 108 h 650"/>
                <a:gd name="T14" fmla="*/ 329 w 360"/>
                <a:gd name="T15" fmla="*/ 136 h 650"/>
                <a:gd name="T16" fmla="*/ 333 w 360"/>
                <a:gd name="T17" fmla="*/ 163 h 650"/>
                <a:gd name="T18" fmla="*/ 336 w 360"/>
                <a:gd name="T19" fmla="*/ 193 h 650"/>
                <a:gd name="T20" fmla="*/ 332 w 360"/>
                <a:gd name="T21" fmla="*/ 223 h 650"/>
                <a:gd name="T22" fmla="*/ 323 w 360"/>
                <a:gd name="T23" fmla="*/ 255 h 650"/>
                <a:gd name="T24" fmla="*/ 310 w 360"/>
                <a:gd name="T25" fmla="*/ 285 h 650"/>
                <a:gd name="T26" fmla="*/ 287 w 360"/>
                <a:gd name="T27" fmla="*/ 315 h 650"/>
                <a:gd name="T28" fmla="*/ 257 w 360"/>
                <a:gd name="T29" fmla="*/ 343 h 650"/>
                <a:gd name="T30" fmla="*/ 218 w 360"/>
                <a:gd name="T31" fmla="*/ 370 h 650"/>
                <a:gd name="T32" fmla="*/ 167 w 360"/>
                <a:gd name="T33" fmla="*/ 396 h 650"/>
                <a:gd name="T34" fmla="*/ 111 w 360"/>
                <a:gd name="T35" fmla="*/ 425 h 650"/>
                <a:gd name="T36" fmla="*/ 69 w 360"/>
                <a:gd name="T37" fmla="*/ 457 h 650"/>
                <a:gd name="T38" fmla="*/ 35 w 360"/>
                <a:gd name="T39" fmla="*/ 490 h 650"/>
                <a:gd name="T40" fmla="*/ 12 w 360"/>
                <a:gd name="T41" fmla="*/ 526 h 650"/>
                <a:gd name="T42" fmla="*/ 0 w 360"/>
                <a:gd name="T43" fmla="*/ 553 h 650"/>
                <a:gd name="T44" fmla="*/ 0 w 360"/>
                <a:gd name="T45" fmla="*/ 650 h 650"/>
                <a:gd name="T46" fmla="*/ 6 w 360"/>
                <a:gd name="T47" fmla="*/ 628 h 650"/>
                <a:gd name="T48" fmla="*/ 19 w 360"/>
                <a:gd name="T49" fmla="*/ 594 h 650"/>
                <a:gd name="T50" fmla="*/ 43 w 360"/>
                <a:gd name="T51" fmla="*/ 551 h 650"/>
                <a:gd name="T52" fmla="*/ 76 w 360"/>
                <a:gd name="T53" fmla="*/ 503 h 650"/>
                <a:gd name="T54" fmla="*/ 125 w 360"/>
                <a:gd name="T55" fmla="*/ 454 h 650"/>
                <a:gd name="T56" fmla="*/ 190 w 360"/>
                <a:gd name="T57" fmla="*/ 408 h 650"/>
                <a:gd name="T58" fmla="*/ 275 w 360"/>
                <a:gd name="T59" fmla="*/ 365 h 650"/>
                <a:gd name="T60" fmla="*/ 308 w 360"/>
                <a:gd name="T61" fmla="*/ 342 h 650"/>
                <a:gd name="T62" fmla="*/ 335 w 360"/>
                <a:gd name="T63" fmla="*/ 305 h 650"/>
                <a:gd name="T64" fmla="*/ 352 w 360"/>
                <a:gd name="T65" fmla="*/ 255 h 650"/>
                <a:gd name="T66" fmla="*/ 360 w 360"/>
                <a:gd name="T67" fmla="*/ 201 h 650"/>
                <a:gd name="T68" fmla="*/ 356 w 360"/>
                <a:gd name="T69" fmla="*/ 144 h 650"/>
                <a:gd name="T70" fmla="*/ 341 w 360"/>
                <a:gd name="T71" fmla="*/ 88 h 650"/>
                <a:gd name="T72" fmla="*/ 311 w 360"/>
                <a:gd name="T73" fmla="*/ 39 h 650"/>
                <a:gd name="T74" fmla="*/ 264 w 360"/>
                <a:gd name="T7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8" name="Freeform 44"/>
            <p:cNvSpPr>
              <a:spLocks/>
            </p:cNvSpPr>
            <p:nvPr/>
          </p:nvSpPr>
          <p:spPr bwMode="ltGray">
            <a:xfrm rot="1584153">
              <a:off x="56" y="84"/>
              <a:ext cx="804" cy="686"/>
            </a:xfrm>
            <a:custGeom>
              <a:avLst/>
              <a:gdLst>
                <a:gd name="T0" fmla="*/ 16 w 596"/>
                <a:gd name="T1" fmla="*/ 370 h 666"/>
                <a:gd name="T2" fmla="*/ 6 w 596"/>
                <a:gd name="T3" fmla="*/ 341 h 666"/>
                <a:gd name="T4" fmla="*/ 0 w 596"/>
                <a:gd name="T5" fmla="*/ 289 h 666"/>
                <a:gd name="T6" fmla="*/ 4 w 596"/>
                <a:gd name="T7" fmla="*/ 222 h 666"/>
                <a:gd name="T8" fmla="*/ 25 w 596"/>
                <a:gd name="T9" fmla="*/ 151 h 666"/>
                <a:gd name="T10" fmla="*/ 69 w 596"/>
                <a:gd name="T11" fmla="*/ 84 h 666"/>
                <a:gd name="T12" fmla="*/ 142 w 596"/>
                <a:gd name="T13" fmla="*/ 31 h 666"/>
                <a:gd name="T14" fmla="*/ 247 w 596"/>
                <a:gd name="T15" fmla="*/ 2 h 666"/>
                <a:gd name="T16" fmla="*/ 380 w 596"/>
                <a:gd name="T17" fmla="*/ 9 h 666"/>
                <a:gd name="T18" fmla="*/ 484 w 596"/>
                <a:gd name="T19" fmla="*/ 68 h 666"/>
                <a:gd name="T20" fmla="*/ 554 w 596"/>
                <a:gd name="T21" fmla="*/ 165 h 666"/>
                <a:gd name="T22" fmla="*/ 591 w 596"/>
                <a:gd name="T23" fmla="*/ 284 h 666"/>
                <a:gd name="T24" fmla="*/ 595 w 596"/>
                <a:gd name="T25" fmla="*/ 409 h 666"/>
                <a:gd name="T26" fmla="*/ 566 w 596"/>
                <a:gd name="T27" fmla="*/ 525 h 666"/>
                <a:gd name="T28" fmla="*/ 507 w 596"/>
                <a:gd name="T29" fmla="*/ 615 h 666"/>
                <a:gd name="T30" fmla="*/ 417 w 596"/>
                <a:gd name="T31" fmla="*/ 663 h 666"/>
                <a:gd name="T32" fmla="*/ 389 w 596"/>
                <a:gd name="T33" fmla="*/ 659 h 666"/>
                <a:gd name="T34" fmla="*/ 441 w 596"/>
                <a:gd name="T35" fmla="*/ 617 h 666"/>
                <a:gd name="T36" fmla="*/ 482 w 596"/>
                <a:gd name="T37" fmla="*/ 544 h 666"/>
                <a:gd name="T38" fmla="*/ 509 w 596"/>
                <a:gd name="T39" fmla="*/ 454 h 666"/>
                <a:gd name="T40" fmla="*/ 520 w 596"/>
                <a:gd name="T41" fmla="*/ 355 h 666"/>
                <a:gd name="T42" fmla="*/ 514 w 596"/>
                <a:gd name="T43" fmla="*/ 258 h 666"/>
                <a:gd name="T44" fmla="*/ 485 w 596"/>
                <a:gd name="T45" fmla="*/ 174 h 666"/>
                <a:gd name="T46" fmla="*/ 433 w 596"/>
                <a:gd name="T47" fmla="*/ 112 h 666"/>
                <a:gd name="T48" fmla="*/ 341 w 596"/>
                <a:gd name="T49" fmla="*/ 75 h 666"/>
                <a:gd name="T50" fmla="*/ 246 w 596"/>
                <a:gd name="T51" fmla="*/ 61 h 666"/>
                <a:gd name="T52" fmla="*/ 174 w 596"/>
                <a:gd name="T53" fmla="*/ 71 h 666"/>
                <a:gd name="T54" fmla="*/ 121 w 596"/>
                <a:gd name="T55" fmla="*/ 101 h 666"/>
                <a:gd name="T56" fmla="*/ 84 w 596"/>
                <a:gd name="T57" fmla="*/ 149 h 666"/>
                <a:gd name="T58" fmla="*/ 57 w 596"/>
                <a:gd name="T59" fmla="*/ 206 h 666"/>
                <a:gd name="T60" fmla="*/ 40 w 596"/>
                <a:gd name="T61" fmla="*/ 272 h 666"/>
                <a:gd name="T62" fmla="*/ 28 w 596"/>
                <a:gd name="T63" fmla="*/ 33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</p:grpSp>
      <p:sp>
        <p:nvSpPr>
          <p:cNvPr id="12394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103188"/>
            <a:ext cx="82438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3950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3951" name="Rectangle 4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3952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3953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993AC2-D540-4FA5-9810-47EB458562B3}" type="slidenum">
              <a:rPr lang="en-US" altLang="zh-CN">
                <a:solidFill>
                  <a:srgbClr val="0066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0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5D5E-D070-40E9-8F11-942FB08C867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2015-12-23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D7593-9563-4CCE-A4FA-0B7ACF2557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3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0"/>
          <p:cNvSpPr>
            <a:spLocks noGrp="1"/>
          </p:cNvSpPr>
          <p:nvPr>
            <p:ph type="title"/>
          </p:nvPr>
        </p:nvSpPr>
        <p:spPr bwMode="auto">
          <a:xfrm>
            <a:off x="457200" y="3587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Corbe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ABE66B-D4C0-43FB-944B-59F9C836AA71}" type="datetimeFigureOut">
              <a:rPr lang="en-US" altLang="zh-CN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12/23/2015</a:t>
            </a:fld>
            <a:endParaRPr lang="en-US" altLang="zh-CN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Corbe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orbe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B8066E-C7EC-412B-A59E-5C9FA1EDE908}" type="slidenum">
              <a:rPr lang="en-US" altLang="zh-CN">
                <a:solidFill>
                  <a:prstClr val="black"/>
                </a:solidFill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prstClr val="black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8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orbel" pitchFamily="34" charset="0"/>
        </a:defRPr>
      </a:lvl9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4700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思维游戏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往复式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内燃机虽然取代了蒸汽机成为应用广泛的动力机，但也存在很多缺点：首先，其工作机构多、零件多、结构复杂，并且摩擦损耗会降低机械效率。其次，活塞往复运动造成较大的往复惯性力，系统易产生强烈振动，限制了转速的提高。此外，往复式内燃机还有一套较复杂的配气机构。</a:t>
            </a:r>
            <a:endParaRPr lang="en-US" altLang="zh-CN" sz="2400" dirty="0" smtClean="0">
              <a:solidFill>
                <a:sysClr val="windowText" lastClr="000000"/>
              </a:solidFill>
              <a:latin typeface="宋体" pitchFamily="2" charset="-122"/>
              <a:ea typeface="宋体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 smtClean="0">
              <a:solidFill>
                <a:sysClr val="windowText" lastClr="000000"/>
              </a:solidFill>
              <a:latin typeface="宋体" pitchFamily="2" charset="-122"/>
              <a:ea typeface="宋体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1945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年，德国的汪克尔发明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旋转式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内燃机，取消了曲柄连杆机构、气门机构等，能实现高速化，重量轻（比往复式内燃机下降</a:t>
            </a:r>
            <a:r>
              <a:rPr 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1/2—2/3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），结构和操作简单（零件数减少</a:t>
            </a:r>
            <a:r>
              <a:rPr 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10%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，体积减少</a:t>
            </a:r>
            <a:r>
              <a:rPr 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50%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）</a:t>
            </a:r>
            <a:r>
              <a:rPr 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在大气污染方面也有所改善。</a:t>
            </a:r>
            <a:endParaRPr lang="en-US" altLang="zh-CN" sz="2400" dirty="0" smtClean="0">
              <a:solidFill>
                <a:sysClr val="windowText" lastClr="000000"/>
              </a:solidFill>
              <a:latin typeface="宋体" pitchFamily="2" charset="-122"/>
              <a:ea typeface="宋体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 smtClean="0">
              <a:solidFill>
                <a:sysClr val="windowText" lastClr="000000"/>
              </a:solidFill>
              <a:latin typeface="宋体" pitchFamily="2" charset="-122"/>
              <a:ea typeface="宋体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宋体" pitchFamily="2" charset="-122"/>
                <a:ea typeface="宋体" pitchFamily="2" charset="-122"/>
              </a:rPr>
              <a:t>创新法则：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演化变异</a:t>
            </a:r>
            <a:endParaRPr lang="zh-CN" altLang="en-US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9" name="标题 9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a</a:t>
            </a:r>
            <a:r>
              <a:rPr lang="zh-CN" altLang="en-US" smtClean="0">
                <a:ea typeface="宋体" charset="-122"/>
              </a:rPr>
              <a:t>：旋转式内燃机</a:t>
            </a:r>
          </a:p>
        </p:txBody>
      </p:sp>
    </p:spTree>
    <p:extLst>
      <p:ext uri="{BB962C8B-B14F-4D97-AF65-F5344CB8AC3E}">
        <p14:creationId xmlns:p14="http://schemas.microsoft.com/office/powerpoint/2010/main" val="8746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著名的希尔顿酒店创始于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20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世纪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20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年代，当时，他看中一块商业“风水宝地”之后，发现买下这块地要</a:t>
            </a:r>
            <a:r>
              <a:rPr lang="en-US" altLang="zh-CN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万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美元，而他只有</a:t>
            </a:r>
            <a:r>
              <a:rPr lang="en-US" altLang="zh-CN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5000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美元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，买下地后还要大量的资金投入，外人看起来这个项目显然不行。</a:t>
            </a: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他是这样做的，首先，把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30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万地皮费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分成每年每月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，他对土地所有人说：“我租用你的土地，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90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年，每年给你三万，按月支付，共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270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万，一旦我支付不起，你可以拍卖酒店。”对方感觉占了个大便宜。而后希尔顿又把自己开酒店的方案讲给一个投资人听，很快达成协议，酒店如期建成，并最终成为世界级酒店，而希尔顿也成为世界顶级富豪。</a:t>
            </a: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lnSpc>
                <a:spcPts val="2875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创新法则：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分解组合</a:t>
            </a:r>
          </a:p>
        </p:txBody>
      </p:sp>
      <p:sp>
        <p:nvSpPr>
          <p:cNvPr id="5123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b</a:t>
            </a:r>
            <a:r>
              <a:rPr lang="zh-CN" altLang="en-US" smtClean="0">
                <a:ea typeface="宋体" charset="-122"/>
              </a:rPr>
              <a:t>：希尔顿酒店的创始</a:t>
            </a:r>
          </a:p>
        </p:txBody>
      </p:sp>
    </p:spTree>
    <p:extLst>
      <p:ext uri="{BB962C8B-B14F-4D97-AF65-F5344CB8AC3E}">
        <p14:creationId xmlns:p14="http://schemas.microsoft.com/office/powerpoint/2010/main" val="41343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USER\Documents\思维游戏素材\思维游戏1\思维游戏2图片\IMG_10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" y="1484784"/>
            <a:ext cx="8964488" cy="29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simg.sinajs.cn/blog7style/images/common/sg_tra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968375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E:\USER\Documents\思维游戏素材\思维游戏1\思维游戏2图片\IMG_1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19" y="620688"/>
            <a:ext cx="9213621" cy="56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板加温来轧制钢管，轧制完成后，需要在冷却前给钢管内壁涂上一层均匀的润滑油。这个涂油工作看起来似乎比较简单，但是实现起来却比较复杂。需要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设计制造一台专用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的可移动机器进入钢管内，完成涂油工作。由于是在管内壁作业，是非平面涂油，所以涂油的速度比较慢，导致整个轧致生产的速度下降，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影响生产效率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有人制作一种上面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涂好润滑油的纸带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，直接贴到钢板上，纸会在高温下燃烧，剩下的只有润滑油了。这个纸带作为一次性用品，起到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均匀分配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润滑油的作用。</a:t>
            </a: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创新法则：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联想旁通</a:t>
            </a:r>
            <a:endParaRPr lang="zh-CN" altLang="en-US" sz="2000" dirty="0" smtClean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zh-CN" altLang="en-US" sz="20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147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c</a:t>
            </a:r>
            <a:r>
              <a:rPr lang="zh-CN" altLang="en-US" smtClean="0">
                <a:ea typeface="宋体" charset="-122"/>
              </a:rPr>
              <a:t>：秘密的上油方法</a:t>
            </a:r>
          </a:p>
        </p:txBody>
      </p:sp>
    </p:spTree>
    <p:extLst>
      <p:ext uri="{BB962C8B-B14F-4D97-AF65-F5344CB8AC3E}">
        <p14:creationId xmlns:p14="http://schemas.microsoft.com/office/powerpoint/2010/main" val="39932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中国工程热物理及流体力学专家高歌， 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1968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年一到</a:t>
            </a:r>
            <a:r>
              <a:rPr lang="en-US" altLang="zh-CN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1978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年，在青海沙漠地区工作，沙漠里有新月形的沙丘，有一个很奇怪的特性，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无论风多大，这个沙丘依然保持着它原有的月牙形状。</a:t>
            </a:r>
            <a:endParaRPr lang="en-US" altLang="zh-CN" sz="2400" dirty="0" smtClean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他把这个沙丘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保持稳定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的这种特性用流体学的角度解开了，然后把这个原理用到了飞机发动机的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火箭稳定器</a:t>
            </a: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上，这样就获得了比较突出的进展。</a:t>
            </a: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latin typeface="宋体" charset="-122"/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latin typeface="宋体" charset="-122"/>
                <a:ea typeface="宋体" charset="-122"/>
              </a:rPr>
              <a:t>创新法则：</a:t>
            </a:r>
            <a:r>
              <a:rPr lang="zh-CN" altLang="en-US" sz="24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移植</a:t>
            </a:r>
          </a:p>
          <a:p>
            <a:pPr>
              <a:spcBef>
                <a:spcPct val="0"/>
              </a:spcBef>
            </a:pPr>
            <a:endParaRPr lang="zh-CN" altLang="en-US" dirty="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7171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d</a:t>
            </a:r>
            <a:r>
              <a:rPr lang="zh-CN" altLang="en-US" smtClean="0">
                <a:ea typeface="宋体" charset="-122"/>
              </a:rPr>
              <a:t>：沙丘与稳定器</a:t>
            </a:r>
          </a:p>
        </p:txBody>
      </p:sp>
    </p:spTree>
    <p:extLst>
      <p:ext uri="{BB962C8B-B14F-4D97-AF65-F5344CB8AC3E}">
        <p14:creationId xmlns:p14="http://schemas.microsoft.com/office/powerpoint/2010/main" val="31774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E:\USER\Documents\思维游戏素材\思维游戏1\思维游戏2图片\IMG_108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2"/>
          <a:stretch/>
        </p:blipFill>
        <p:spPr bwMode="auto">
          <a:xfrm>
            <a:off x="78088" y="0"/>
            <a:ext cx="8283487" cy="69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 descr="E:\USER\Documents\思维游戏素材\思维游戏1\思维游戏2图片\IMG_10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-16856"/>
            <a:ext cx="5199355" cy="68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一架巨型运输机在起飞后出现了故障，紧急迫降在距离飞机场</a:t>
            </a:r>
            <a:r>
              <a:rPr lang="en-US" altLang="zh-CN" sz="2400" dirty="0" smtClean="0">
                <a:solidFill>
                  <a:srgbClr val="000000"/>
                </a:solidFill>
                <a:ea typeface="宋体" charset="-122"/>
              </a:rPr>
              <a:t>200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公里外的空地上。经过检查，发现飞机机体上出现了许多裂纹和损坏，必须将飞机送往工厂进行维修。这架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运输机非常重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，如何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运送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成为问题。</a:t>
            </a: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将气袋固定在飞机翅膀下，然后充气，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气袋所产生的浮力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可以抬起飞机，然后将平板拖车开到飞机下面，拖走飞机。</a:t>
            </a: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创新法则：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思维发散</a:t>
            </a:r>
            <a:endParaRPr lang="zh-CN" altLang="en-US" sz="2000" dirty="0" smtClean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8195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e</a:t>
            </a:r>
            <a:r>
              <a:rPr lang="zh-CN" altLang="en-US" smtClean="0">
                <a:ea typeface="宋体" charset="-122"/>
              </a:rPr>
              <a:t>：飞机的运输</a:t>
            </a:r>
          </a:p>
        </p:txBody>
      </p:sp>
    </p:spTree>
    <p:extLst>
      <p:ext uri="{BB962C8B-B14F-4D97-AF65-F5344CB8AC3E}">
        <p14:creationId xmlns:p14="http://schemas.microsoft.com/office/powerpoint/2010/main" val="54778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E:\USER\Documents\思维游戏素材\思维游戏1\思维游戏2图片\IMG_1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2" y="404664"/>
            <a:ext cx="9162092" cy="58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483768" y="2328092"/>
            <a:ext cx="381642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 dirty="0">
                <a:solidFill>
                  <a:srgbClr val="EBF7FF">
                    <a:lumMod val="50000"/>
                  </a:srgbClr>
                </a:solidFill>
                <a:latin typeface="Arial" charset="0"/>
                <a:ea typeface="黑体" pitchFamily="2" charset="-122"/>
              </a:rPr>
              <a:t>人人皆可创新</a:t>
            </a:r>
          </a:p>
        </p:txBody>
      </p:sp>
    </p:spTree>
    <p:extLst>
      <p:ext uri="{BB962C8B-B14F-4D97-AF65-F5344CB8AC3E}">
        <p14:creationId xmlns:p14="http://schemas.microsoft.com/office/powerpoint/2010/main" val="142980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E:\USER\Documents\思维游戏素材\思维游戏1\思维游戏2图片\IMG_10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5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化工厂车间里，一种强腐蚀性的液体装在一个巨大的容器中，生产时，让液体从容器流向反应器，但进入反应器的液体量需要进行精确的控制。有两个问题：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不论玻璃的或金属的测量仪器都会很快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被腐蚀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。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容器很大，高度变化微小，且容器上端紧靠天花板，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测量不方便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利用振动原理，测量容器中液面以上的空气部分的共振频率，得到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空气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部分的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变化量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，从而准确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推算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出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液面</a:t>
            </a: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的细微变化量。</a:t>
            </a:r>
            <a:endParaRPr lang="en-US" altLang="zh-CN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ea typeface="宋体" charset="-122"/>
              </a:rPr>
              <a:t>创新原则：</a:t>
            </a:r>
            <a:r>
              <a:rPr lang="zh-CN" altLang="en-US" sz="2400" dirty="0" smtClean="0">
                <a:solidFill>
                  <a:srgbClr val="FF0000"/>
                </a:solidFill>
                <a:ea typeface="宋体" charset="-122"/>
              </a:rPr>
              <a:t>逆反</a:t>
            </a:r>
          </a:p>
        </p:txBody>
      </p:sp>
      <p:sp>
        <p:nvSpPr>
          <p:cNvPr id="9219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f</a:t>
            </a:r>
            <a:r>
              <a:rPr lang="zh-CN" altLang="en-US" smtClean="0">
                <a:ea typeface="宋体" charset="-122"/>
              </a:rPr>
              <a:t>：另类测量</a:t>
            </a:r>
          </a:p>
        </p:txBody>
      </p:sp>
    </p:spTree>
    <p:extLst>
      <p:ext uri="{BB962C8B-B14F-4D97-AF65-F5344CB8AC3E}">
        <p14:creationId xmlns:p14="http://schemas.microsoft.com/office/powerpoint/2010/main" val="8616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rgbClr val="000000"/>
                </a:solidFill>
                <a:ea typeface="宋体" charset="-122"/>
              </a:rPr>
              <a:t>太阳能汽车是一种靠</a:t>
            </a:r>
            <a:r>
              <a:rPr lang="zh-CN" altLang="en-US" dirty="0" smtClean="0">
                <a:solidFill>
                  <a:srgbClr val="FF0000"/>
                </a:solidFill>
                <a:ea typeface="宋体" charset="-122"/>
              </a:rPr>
              <a:t>太阳能来驱动</a:t>
            </a:r>
            <a:r>
              <a:rPr lang="zh-CN" altLang="en-US" dirty="0" smtClean="0">
                <a:solidFill>
                  <a:srgbClr val="000000"/>
                </a:solidFill>
                <a:ea typeface="宋体" charset="-122"/>
              </a:rPr>
              <a:t>的汽车。相比传统</a:t>
            </a:r>
            <a:r>
              <a:rPr lang="zh-CN" altLang="en-US" dirty="0" smtClean="0">
                <a:solidFill>
                  <a:srgbClr val="FF0000"/>
                </a:solidFill>
                <a:ea typeface="宋体" charset="-122"/>
              </a:rPr>
              <a:t>热机驱动</a:t>
            </a:r>
            <a:r>
              <a:rPr lang="zh-CN" altLang="en-US" dirty="0" smtClean="0">
                <a:solidFill>
                  <a:srgbClr val="000000"/>
                </a:solidFill>
                <a:ea typeface="宋体" charset="-122"/>
              </a:rPr>
              <a:t>的汽车，太阳能汽车是真正的零排放。正因为其</a:t>
            </a:r>
            <a:r>
              <a:rPr lang="zh-CN" altLang="en-US" dirty="0" smtClean="0">
                <a:solidFill>
                  <a:srgbClr val="FF0000"/>
                </a:solidFill>
                <a:ea typeface="宋体" charset="-122"/>
              </a:rPr>
              <a:t>环保</a:t>
            </a:r>
            <a:r>
              <a:rPr lang="zh-CN" altLang="en-US" dirty="0" smtClean="0">
                <a:solidFill>
                  <a:srgbClr val="000000"/>
                </a:solidFill>
                <a:ea typeface="宋体" charset="-122"/>
              </a:rPr>
              <a:t>的特点，太阳能汽车被诸多国家所提倡，太阳能汽车产业的发展也日益蓬勃。</a:t>
            </a: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rgbClr val="000000"/>
                </a:solidFill>
                <a:ea typeface="宋体" charset="-122"/>
              </a:rPr>
              <a:t>创新法则：组合创新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dirty="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0243" name="标题 2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创新案例</a:t>
            </a:r>
            <a:r>
              <a:rPr lang="en-US" altLang="zh-CN" smtClean="0">
                <a:ea typeface="宋体" charset="-122"/>
              </a:rPr>
              <a:t>g</a:t>
            </a:r>
            <a:r>
              <a:rPr lang="zh-CN" altLang="en-US" smtClean="0">
                <a:ea typeface="宋体" charset="-122"/>
              </a:rPr>
              <a:t>：太阳能汽车</a:t>
            </a:r>
          </a:p>
        </p:txBody>
      </p:sp>
    </p:spTree>
    <p:extLst>
      <p:ext uri="{BB962C8B-B14F-4D97-AF65-F5344CB8AC3E}">
        <p14:creationId xmlns:p14="http://schemas.microsoft.com/office/powerpoint/2010/main" val="216351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9"/>
          <p:cNvSpPr>
            <a:spLocks noGrp="1"/>
          </p:cNvSpPr>
          <p:nvPr>
            <p:ph type="body" sz="half" idx="1"/>
          </p:nvPr>
        </p:nvSpPr>
        <p:spPr>
          <a:xfrm>
            <a:off x="827584" y="1412776"/>
            <a:ext cx="7686675" cy="4525963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en-US" altLang="zh-CN" sz="3200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4000" dirty="0" smtClean="0">
                <a:solidFill>
                  <a:srgbClr val="FF0000"/>
                </a:solidFill>
                <a:ea typeface="宋体" charset="-122"/>
              </a:rPr>
              <a:t>生活中的发明创新案例</a:t>
            </a:r>
            <a:endParaRPr lang="en-US" altLang="zh-CN" sz="4000" dirty="0" smtClean="0">
              <a:solidFill>
                <a:srgbClr val="FF0000"/>
              </a:solidFill>
              <a:ea typeface="宋体" charset="-122"/>
            </a:endParaRPr>
          </a:p>
          <a:p>
            <a:pPr>
              <a:spcBef>
                <a:spcPct val="0"/>
              </a:spcBef>
            </a:pPr>
            <a:endParaRPr lang="en-US" altLang="zh-CN" dirty="0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2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6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4213" y="124725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案例：年轻姑娘的创造力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6699"/>
              </a:solidFill>
              <a:latin typeface="黑体" pitchFamily="2" charset="-122"/>
              <a:ea typeface="黑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 有一天，香港味精公司的老板向全体职工宣布：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为了使本公司的味精销售额上升，每个人都必须在近期内提出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个以上的设想。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当然，与其说是征求设想，还不如说是强迫性的工作较适当。因此，营业部、宣传部及制造部等各部门，纷纷开始设想各种花招，包括什么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附奖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赠送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等吸引人的广告，甚至改装味精的容器形状，等等。有个十七岁的年轻女职员非常烦恼，因为规定的期限已经到了，她仍然没有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个好主意。 </a:t>
            </a:r>
          </a:p>
        </p:txBody>
      </p:sp>
    </p:spTree>
    <p:extLst>
      <p:ext uri="{BB962C8B-B14F-4D97-AF65-F5344CB8AC3E}">
        <p14:creationId xmlns:p14="http://schemas.microsoft.com/office/powerpoint/2010/main" val="26045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611188" y="917606"/>
            <a:ext cx="82073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案例：年轻姑娘的创造力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 </a:t>
            </a:r>
            <a:endParaRPr lang="en-US" altLang="zh-CN" sz="2400" dirty="0" smtClean="0">
              <a:solidFill>
                <a:srgbClr val="006699"/>
              </a:solidFill>
              <a:latin typeface="黑体" pitchFamily="2" charset="-122"/>
              <a:ea typeface="黑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这天她正在家里吃晚饭，和往常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样，她拿起装海苔香料的罐子，但因为受了潮，香料把洞口塞住了，倒不出来，于是，她就用牙签把洞口弄大些，问题立刻就解决了。就在这同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刻，她的灵感来了，她想到可以把味精的内盖洞口加大，如果人们不加注意，就觉得使用起来还像平常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样，这样无意之中就增加了味精的使用量，这是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个把握了人们对于逐渐变化的事物较迟钝的特点，所产生的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个巧妙的设想。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 结果，这个女职员的设想被审查人员核定，并且得到奖励；投放市场后，销售额果真上升，因而老板又给了她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个特别奖。</a:t>
            </a:r>
          </a:p>
        </p:txBody>
      </p:sp>
    </p:spTree>
    <p:extLst>
      <p:ext uri="{BB962C8B-B14F-4D97-AF65-F5344CB8AC3E}">
        <p14:creationId xmlns:p14="http://schemas.microsoft.com/office/powerpoint/2010/main" val="20867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23" y="376739"/>
            <a:ext cx="8640960" cy="685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10"/>
              </a:lnSpc>
              <a:spcAft>
                <a:spcPts val="0"/>
              </a:spcAft>
            </a:pPr>
            <a:endParaRPr lang="en-US" altLang="zh-CN" sz="3200" b="1" kern="0" spc="-100" dirty="0" smtClean="0">
              <a:solidFill>
                <a:srgbClr val="333333"/>
              </a:solidFill>
              <a:latin typeface="Calibri"/>
              <a:cs typeface="宋体"/>
            </a:endParaRPr>
          </a:p>
          <a:p>
            <a:pPr algn="just">
              <a:lnSpc>
                <a:spcPts val="1510"/>
              </a:lnSpc>
              <a:spcAft>
                <a:spcPts val="0"/>
              </a:spcAft>
            </a:pPr>
            <a:endParaRPr lang="en-US" altLang="zh-CN" sz="2800" b="1" kern="0" spc="-100" dirty="0">
              <a:solidFill>
                <a:srgbClr val="333333"/>
              </a:solidFill>
              <a:latin typeface="Calibri"/>
              <a:cs typeface="宋体"/>
            </a:endParaRPr>
          </a:p>
          <a:p>
            <a:pPr algn="just">
              <a:lnSpc>
                <a:spcPts val="1510"/>
              </a:lnSpc>
              <a:spcAft>
                <a:spcPts val="0"/>
              </a:spcAft>
            </a:pPr>
            <a:r>
              <a:rPr lang="zh-CN" altLang="zh-CN" sz="2800" b="1" kern="0" spc="-100" dirty="0" smtClean="0">
                <a:solidFill>
                  <a:srgbClr val="333333"/>
                </a:solidFill>
                <a:latin typeface="Calibri"/>
                <a:cs typeface="宋体"/>
              </a:rPr>
              <a:t>案例</a:t>
            </a:r>
            <a:r>
              <a:rPr lang="zh-CN" altLang="en-US" sz="2800" b="1" kern="0" spc="-100" dirty="0" smtClean="0">
                <a:solidFill>
                  <a:srgbClr val="333333"/>
                </a:solidFill>
                <a:latin typeface="Calibri"/>
                <a:cs typeface="宋体"/>
              </a:rPr>
              <a:t>：</a:t>
            </a:r>
            <a:r>
              <a:rPr lang="zh-CN" altLang="zh-CN" sz="2800" b="1" kern="0" spc="-100" dirty="0" smtClean="0">
                <a:solidFill>
                  <a:srgbClr val="000000"/>
                </a:solidFill>
                <a:latin typeface="Calibri"/>
                <a:cs typeface="宋体"/>
              </a:rPr>
              <a:t>苹果</a:t>
            </a:r>
            <a:r>
              <a:rPr lang="zh-CN" altLang="zh-CN" sz="2800" b="1" kern="0" spc="-100" dirty="0">
                <a:solidFill>
                  <a:srgbClr val="000000"/>
                </a:solidFill>
                <a:latin typeface="Calibri"/>
                <a:cs typeface="宋体"/>
              </a:rPr>
              <a:t>的高成长发展探析</a:t>
            </a:r>
            <a:endParaRPr lang="zh-CN" altLang="zh-CN" sz="2800" kern="100" dirty="0">
              <a:latin typeface="Calibri"/>
              <a:cs typeface="Times New Roman"/>
            </a:endParaRPr>
          </a:p>
          <a:p>
            <a:pPr indent="266700" algn="just">
              <a:lnSpc>
                <a:spcPts val="1400"/>
              </a:lnSpc>
              <a:spcAft>
                <a:spcPts val="0"/>
              </a:spcAft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宋体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alibri"/>
                <a:cs typeface="宋体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Calibri"/>
                <a:cs typeface="宋体"/>
              </a:rPr>
              <a:t>      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   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仅仅是</a:t>
            </a:r>
            <a:r>
              <a:rPr lang="en-US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13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年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以前的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2003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年初，苹果公司的市值也不过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60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亿美元左右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。</a:t>
            </a:r>
            <a:r>
              <a:rPr lang="en-US" altLang="zh-CN" sz="2400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"/>
                <a:cs typeface="宋体"/>
              </a:rPr>
              <a:t>2015</a:t>
            </a:r>
            <a:r>
              <a:rPr lang="zh-CN" altLang="en-US" sz="2400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"/>
                <a:cs typeface="宋体"/>
              </a:rPr>
              <a:t>年</a:t>
            </a:r>
            <a:r>
              <a:rPr lang="en-US" altLang="zh-CN" sz="2400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"/>
                <a:cs typeface="宋体"/>
              </a:rPr>
              <a:t>4</a:t>
            </a:r>
            <a:r>
              <a:rPr lang="zh-CN" altLang="en-US" sz="2400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alibri"/>
                <a:cs typeface="宋体"/>
              </a:rPr>
              <a:t>月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资本总市值为</a:t>
            </a:r>
            <a:r>
              <a:rPr lang="en-US" altLang="zh-CN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7773 </a:t>
            </a: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亿</a:t>
            </a:r>
            <a:r>
              <a:rPr lang="zh-CN" alt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美元。</a:t>
            </a:r>
            <a:r>
              <a:rPr lang="zh-CN" altLang="en-US" sz="2400" dirty="0"/>
              <a:t>  自从</a:t>
            </a:r>
            <a:r>
              <a:rPr lang="en-US" altLang="zh-CN" sz="2400" dirty="0"/>
              <a:t>1980</a:t>
            </a:r>
            <a:r>
              <a:rPr lang="zh-CN" altLang="en-US" sz="2400" dirty="0"/>
              <a:t>年苹果首次公开募股，苹果的股价上涨超过</a:t>
            </a:r>
            <a:r>
              <a:rPr lang="en-US" altLang="zh-CN" sz="2400" dirty="0"/>
              <a:t>506</a:t>
            </a:r>
            <a:r>
              <a:rPr lang="zh-CN" altLang="en-US" sz="2400" dirty="0" smtClean="0"/>
              <a:t>倍。（</a:t>
            </a:r>
            <a:r>
              <a:rPr lang="en-US" altLang="zh-CN" sz="2400" dirty="0" smtClean="0"/>
              <a:t>2015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月）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如果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说这是一个企业史上的奇迹，估计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没人会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反对这一观点。苹果公司以发明、创新著称，并在计算机与消费电子集成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产品的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发展上处于领先水平。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kern="0" dirty="0" smtClean="0">
                <a:solidFill>
                  <a:srgbClr val="000000"/>
                </a:solidFill>
                <a:latin typeface="宋体"/>
                <a:cs typeface="宋体"/>
              </a:rPr>
              <a:t>  2003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年苹果推出了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。这是苹果历史上最具革命性创新的产品，也推动了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苹果市值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的快速飙升。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是苹果终端的管理平台，无论是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iPod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、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iPhone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还是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iPad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，都是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通过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来管理的。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是苹果的创新枢纽。可以说，没有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的出现</a:t>
            </a:r>
            <a:r>
              <a:rPr lang="zh-CN" altLang="zh-CN" sz="2400" kern="0" dirty="0" smtClean="0">
                <a:solidFill>
                  <a:srgbClr val="000000"/>
                </a:solidFill>
                <a:latin typeface="Calibri"/>
                <a:cs typeface="宋体"/>
              </a:rPr>
              <a:t>，就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没有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iPhone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和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iPad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这样革命性的产品出现。随着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的出现，苹果公司得以进入音乐市场，它不仅仅是靠卖产品赚钱，还可以通过卖音乐来卖钱。短短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3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年内，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iPod + iTunes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组合为苹果公司创收近</a:t>
            </a:r>
            <a:r>
              <a:rPr lang="en-US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100</a:t>
            </a:r>
            <a:r>
              <a:rPr lang="zh-CN" altLang="zh-CN" sz="2400" kern="0" dirty="0">
                <a:solidFill>
                  <a:srgbClr val="000000"/>
                </a:solidFill>
                <a:latin typeface="Calibri"/>
                <a:cs typeface="宋体"/>
              </a:rPr>
              <a:t>亿美元，几乎占到公司总收入的一半。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zh-CN" altLang="zh-CN" kern="100" dirty="0">
              <a:latin typeface="Calibri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/>
                <a:cs typeface="Times New Roman"/>
              </a:rPr>
              <a:t> </a:t>
            </a:r>
            <a:endParaRPr lang="zh-CN" altLang="zh-CN" kern="10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28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63688" y="187302"/>
            <a:ext cx="4572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/>
              <a:t>苹果重振之路：</a:t>
            </a:r>
            <a:endParaRPr lang="zh-CN" altLang="en-US" dirty="0"/>
          </a:p>
          <a:p>
            <a:r>
              <a:rPr lang="zh-CN" altLang="en-US" dirty="0"/>
              <a:t>　　</a:t>
            </a:r>
            <a:r>
              <a:rPr lang="en-US" altLang="zh-CN" dirty="0"/>
              <a:t>1997</a:t>
            </a:r>
            <a:r>
              <a:rPr lang="zh-CN" altLang="en-US" dirty="0"/>
              <a:t>年乔布斯回归 苹果市值不到</a:t>
            </a:r>
            <a:r>
              <a:rPr lang="en-US" altLang="zh-CN" dirty="0"/>
              <a:t>40</a:t>
            </a:r>
            <a:r>
              <a:rPr lang="zh-CN" altLang="en-US" dirty="0"/>
              <a:t>亿美元</a:t>
            </a:r>
          </a:p>
          <a:p>
            <a:r>
              <a:rPr lang="zh-CN" altLang="en-US" dirty="0"/>
              <a:t>　　苹果联合创始人乔布斯被董事会逐出苹果</a:t>
            </a:r>
            <a:r>
              <a:rPr lang="en-US" altLang="zh-CN" dirty="0"/>
              <a:t>5</a:t>
            </a:r>
            <a:r>
              <a:rPr lang="zh-CN" altLang="en-US" dirty="0"/>
              <a:t>年后，该公司于上世纪九十年代中期跌落到历史低谷。从</a:t>
            </a:r>
            <a:r>
              <a:rPr lang="en-US" altLang="zh-CN" dirty="0"/>
              <a:t>1995</a:t>
            </a:r>
            <a:r>
              <a:rPr lang="zh-CN" altLang="en-US" dirty="0"/>
              <a:t>年到</a:t>
            </a:r>
            <a:r>
              <a:rPr lang="en-US" altLang="zh-CN" dirty="0"/>
              <a:t>1998</a:t>
            </a:r>
            <a:r>
              <a:rPr lang="zh-CN" altLang="en-US" dirty="0"/>
              <a:t>年连续三年营收平均下滑幅度为</a:t>
            </a:r>
            <a:r>
              <a:rPr lang="en-US" altLang="zh-CN" dirty="0"/>
              <a:t>18%</a:t>
            </a:r>
            <a:r>
              <a:rPr lang="zh-CN" altLang="en-US" dirty="0"/>
              <a:t>。乔布斯被苹果逐出后，创建</a:t>
            </a:r>
            <a:r>
              <a:rPr lang="en-US" altLang="zh-CN" dirty="0"/>
              <a:t>NeXT</a:t>
            </a:r>
            <a:r>
              <a:rPr lang="zh-CN" altLang="en-US" dirty="0"/>
              <a:t>公司。</a:t>
            </a:r>
            <a:r>
              <a:rPr lang="en-US" altLang="zh-CN" dirty="0"/>
              <a:t>1997</a:t>
            </a:r>
            <a:r>
              <a:rPr lang="zh-CN" altLang="en-US" dirty="0"/>
              <a:t>年底，苹果通过收购</a:t>
            </a:r>
            <a:r>
              <a:rPr lang="en-US" altLang="zh-CN" dirty="0"/>
              <a:t>NeXT</a:t>
            </a:r>
            <a:r>
              <a:rPr lang="zh-CN" altLang="en-US" dirty="0"/>
              <a:t>使乔布斯回归。微软投资</a:t>
            </a:r>
            <a:r>
              <a:rPr lang="en-US" altLang="zh-CN" dirty="0"/>
              <a:t>1.5</a:t>
            </a:r>
            <a:r>
              <a:rPr lang="zh-CN" altLang="en-US" dirty="0"/>
              <a:t>亿美元解苹果燃眉之急。乔布斯通过推出</a:t>
            </a:r>
            <a:r>
              <a:rPr lang="en-US" altLang="zh-CN" dirty="0"/>
              <a:t>iMac</a:t>
            </a:r>
            <a:r>
              <a:rPr lang="zh-CN" altLang="en-US" dirty="0"/>
              <a:t>和</a:t>
            </a:r>
            <a:r>
              <a:rPr lang="en-US" altLang="zh-CN" dirty="0"/>
              <a:t>iPod</a:t>
            </a:r>
            <a:r>
              <a:rPr lang="zh-CN" altLang="en-US" dirty="0"/>
              <a:t>等大量新产品使苹果起死回生。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1976</a:t>
            </a:r>
            <a:r>
              <a:rPr lang="zh-CN" altLang="en-US" dirty="0"/>
              <a:t>年：苹果创立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1980</a:t>
            </a:r>
            <a:r>
              <a:rPr lang="zh-CN" altLang="en-US" dirty="0"/>
              <a:t>年：苹果上市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1985</a:t>
            </a:r>
            <a:r>
              <a:rPr lang="zh-CN" altLang="en-US" dirty="0"/>
              <a:t>年：乔布斯被扫地出门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1997</a:t>
            </a:r>
            <a:r>
              <a:rPr lang="zh-CN" altLang="en-US" dirty="0"/>
              <a:t>年：乔布斯回归，重新担任</a:t>
            </a:r>
            <a:r>
              <a:rPr lang="en-US" altLang="zh-CN" dirty="0"/>
              <a:t>CEO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1998</a:t>
            </a:r>
            <a:r>
              <a:rPr lang="zh-CN" altLang="en-US" dirty="0"/>
              <a:t>年：推出</a:t>
            </a:r>
            <a:r>
              <a:rPr lang="en-US" altLang="zh-CN" dirty="0"/>
              <a:t>iMac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2000</a:t>
            </a:r>
            <a:r>
              <a:rPr lang="zh-CN" altLang="en-US" dirty="0"/>
              <a:t>年市值：约</a:t>
            </a:r>
            <a:r>
              <a:rPr lang="en-US" altLang="zh-CN" dirty="0"/>
              <a:t>100</a:t>
            </a:r>
            <a:r>
              <a:rPr lang="zh-CN" altLang="en-US" dirty="0"/>
              <a:t>亿美元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2001</a:t>
            </a:r>
            <a:r>
              <a:rPr lang="zh-CN" altLang="en-US" dirty="0"/>
              <a:t>年：</a:t>
            </a:r>
            <a:r>
              <a:rPr lang="en-US" altLang="zh-CN" dirty="0"/>
              <a:t>iPod</a:t>
            </a:r>
            <a:r>
              <a:rPr lang="zh-CN" altLang="en-US" dirty="0"/>
              <a:t>推出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2003</a:t>
            </a:r>
            <a:r>
              <a:rPr lang="zh-CN" altLang="en-US" dirty="0"/>
              <a:t>年市值：</a:t>
            </a:r>
            <a:r>
              <a:rPr lang="en-US" altLang="zh-CN" dirty="0"/>
              <a:t>60</a:t>
            </a:r>
            <a:r>
              <a:rPr lang="zh-CN" altLang="en-US" dirty="0"/>
              <a:t>亿美元 推出</a:t>
            </a:r>
            <a:r>
              <a:rPr lang="en-US" altLang="zh-CN" dirty="0"/>
              <a:t>iTunes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2007</a:t>
            </a:r>
            <a:r>
              <a:rPr lang="zh-CN" altLang="en-US" dirty="0"/>
              <a:t>年：发布</a:t>
            </a:r>
            <a:r>
              <a:rPr lang="en-US" altLang="zh-CN" dirty="0"/>
              <a:t>iPhone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2008</a:t>
            </a:r>
            <a:r>
              <a:rPr lang="zh-CN" altLang="en-US" dirty="0"/>
              <a:t>年：推出</a:t>
            </a:r>
            <a:r>
              <a:rPr lang="en-US" altLang="zh-CN" dirty="0"/>
              <a:t>App Store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2010</a:t>
            </a:r>
            <a:r>
              <a:rPr lang="zh-CN" altLang="en-US" dirty="0"/>
              <a:t>年：</a:t>
            </a:r>
            <a:r>
              <a:rPr lang="en-US" altLang="zh-CN" dirty="0"/>
              <a:t>iPad</a:t>
            </a:r>
            <a:r>
              <a:rPr lang="zh-CN" altLang="en-US" dirty="0"/>
              <a:t>推出 市值</a:t>
            </a:r>
            <a:r>
              <a:rPr lang="en-US" altLang="zh-CN" dirty="0"/>
              <a:t>2650</a:t>
            </a:r>
            <a:r>
              <a:rPr lang="zh-CN" altLang="en-US" dirty="0"/>
              <a:t>亿美元</a:t>
            </a:r>
          </a:p>
        </p:txBody>
      </p:sp>
    </p:spTree>
    <p:extLst>
      <p:ext uri="{BB962C8B-B14F-4D97-AF65-F5344CB8AC3E}">
        <p14:creationId xmlns:p14="http://schemas.microsoft.com/office/powerpoint/2010/main" val="34099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569459"/>
            <a:ext cx="8136904" cy="554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510"/>
              </a:lnSpc>
            </a:pPr>
            <a:r>
              <a:rPr lang="zh-CN" altLang="zh-CN" sz="2800" b="1" kern="0" spc="-100" dirty="0">
                <a:solidFill>
                  <a:srgbClr val="333333"/>
                </a:solidFill>
                <a:latin typeface="Calibri"/>
                <a:cs typeface="宋体"/>
              </a:rPr>
              <a:t>案例</a:t>
            </a:r>
            <a:r>
              <a:rPr lang="zh-CN" altLang="en-US" sz="2800" b="1" kern="0" spc="-100" dirty="0">
                <a:solidFill>
                  <a:srgbClr val="333333"/>
                </a:solidFill>
                <a:latin typeface="Calibri"/>
                <a:cs typeface="宋体"/>
              </a:rPr>
              <a:t>：</a:t>
            </a:r>
            <a:r>
              <a:rPr lang="zh-CN" altLang="zh-CN" sz="2800" b="1" kern="0" spc="-100" dirty="0">
                <a:solidFill>
                  <a:srgbClr val="000000"/>
                </a:solidFill>
                <a:latin typeface="Calibri"/>
                <a:cs typeface="宋体"/>
              </a:rPr>
              <a:t>苹果的高成长发展探析</a:t>
            </a:r>
            <a:endParaRPr lang="zh-CN" altLang="zh-CN" sz="2800" kern="100" dirty="0">
              <a:solidFill>
                <a:srgbClr val="006699"/>
              </a:solidFill>
              <a:latin typeface="Calibri"/>
              <a:cs typeface="Times New Roman"/>
            </a:endParaRPr>
          </a:p>
          <a:p>
            <a:pPr lvl="0" indent="266700" algn="just"/>
            <a:endParaRPr lang="en-US" altLang="zh-CN" kern="0" dirty="0" smtClean="0">
              <a:solidFill>
                <a:srgbClr val="000000"/>
              </a:solidFill>
              <a:latin typeface="Calibri"/>
              <a:cs typeface="宋体"/>
            </a:endParaRPr>
          </a:p>
          <a:p>
            <a:pPr lvl="0" indent="266700" algn="just"/>
            <a:r>
              <a:rPr lang="en-US" altLang="zh-CN" sz="2400" kern="0" dirty="0" smtClean="0">
                <a:solidFill>
                  <a:srgbClr val="000000"/>
                </a:solidFill>
                <a:latin typeface="宋体"/>
                <a:cs typeface="宋体"/>
              </a:rPr>
              <a:t>  </a:t>
            </a:r>
            <a:r>
              <a:rPr lang="en-US" altLang="zh-CN" sz="2000" kern="0" dirty="0" smtClean="0">
                <a:solidFill>
                  <a:srgbClr val="000000"/>
                </a:solidFill>
                <a:latin typeface="宋体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受到了来自用户、合作伙伴的广泛支持。因为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的存在，能够让更多人更方便地下载和整理音乐，从而大大促进了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iPod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的销售，并让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iPod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和其它音乐播放器区分开来，短时间之内占领了近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90%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的市场。那些唱片公司也欢迎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的出现，在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出现之前，唱片公司对于泛滥成灾的音乐盗版无能为力，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让他们觉得看到了盈利的可能性。当然最高兴的是苹果公司，它通过卖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iPod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赚硬件的钱，再通过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赚音乐的钱。</a:t>
            </a:r>
            <a:endParaRPr lang="zh-CN" altLang="zh-CN" sz="2000" kern="100" dirty="0">
              <a:solidFill>
                <a:srgbClr val="006699"/>
              </a:solidFill>
              <a:latin typeface="Calibri"/>
              <a:cs typeface="Times New Roman"/>
            </a:endParaRPr>
          </a:p>
          <a:p>
            <a:pPr lvl="0" indent="266700" algn="just"/>
            <a:r>
              <a:rPr lang="en-US" altLang="zh-CN" sz="2000" kern="0" dirty="0" smtClean="0">
                <a:solidFill>
                  <a:srgbClr val="000000"/>
                </a:solidFill>
                <a:latin typeface="Calibri"/>
                <a:cs typeface="宋体"/>
              </a:rPr>
              <a:t>     </a:t>
            </a:r>
            <a:r>
              <a:rPr lang="zh-CN" altLang="zh-CN" sz="2000" kern="0" dirty="0" smtClean="0">
                <a:solidFill>
                  <a:srgbClr val="000000"/>
                </a:solidFill>
                <a:latin typeface="Calibri"/>
                <a:cs typeface="宋体"/>
              </a:rPr>
              <a:t>苹果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公司的过人之处，不仅仅在于它为新技术提供</a:t>
            </a:r>
            <a:r>
              <a:rPr lang="zh-CN" altLang="zh-CN" sz="2000" kern="0" dirty="0">
                <a:solidFill>
                  <a:srgbClr val="FF0000"/>
                </a:solidFill>
                <a:latin typeface="Calibri"/>
                <a:cs typeface="宋体"/>
              </a:rPr>
              <a:t>时尚的设计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，更重要的是，它</a:t>
            </a:r>
            <a:r>
              <a:rPr lang="zh-CN" altLang="zh-CN" sz="2000" kern="0" dirty="0">
                <a:solidFill>
                  <a:srgbClr val="FF0000"/>
                </a:solidFill>
                <a:latin typeface="Calibri"/>
                <a:cs typeface="宋体"/>
              </a:rPr>
              <a:t>把新技术和卓越的商业模式结合起来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。苹果真正的创新不是硬件层面的，而是让数字音乐下载变得更加简单易行。利用</a:t>
            </a:r>
            <a:r>
              <a:rPr lang="en-US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iTunes + iPod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的组合，苹果开创了一个全新的商业模式——将硬件、软件和服务融为一体。这种创新改变了两个行业——音乐播放器产业和音乐唱片产业。</a:t>
            </a:r>
            <a:endParaRPr lang="zh-CN" altLang="zh-CN" sz="2000" kern="100" dirty="0">
              <a:solidFill>
                <a:srgbClr val="006699"/>
              </a:solidFill>
              <a:latin typeface="Calibri"/>
              <a:cs typeface="Times New Roman"/>
            </a:endParaRPr>
          </a:p>
          <a:p>
            <a:pPr lvl="0" indent="190500" algn="just"/>
            <a:r>
              <a:rPr lang="en-US" altLang="zh-CN" sz="2000" kern="0" dirty="0" smtClean="0">
                <a:solidFill>
                  <a:srgbClr val="000000"/>
                </a:solidFill>
                <a:latin typeface="Calibri"/>
                <a:cs typeface="宋体"/>
              </a:rPr>
              <a:t>      </a:t>
            </a:r>
            <a:r>
              <a:rPr lang="zh-CN" altLang="zh-CN" sz="2000" kern="0" dirty="0" smtClean="0">
                <a:solidFill>
                  <a:srgbClr val="000000"/>
                </a:solidFill>
                <a:latin typeface="Calibri"/>
                <a:cs typeface="宋体"/>
              </a:rPr>
              <a:t>从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苹果公司的高成长奇迹来看，高成长的公司对于赶超或打败竞争对手并不感兴趣，</a:t>
            </a:r>
            <a:r>
              <a:rPr lang="zh-CN" altLang="zh-CN" sz="2000" kern="0" dirty="0">
                <a:solidFill>
                  <a:srgbClr val="FF0000"/>
                </a:solidFill>
                <a:latin typeface="Calibri"/>
                <a:cs typeface="宋体"/>
              </a:rPr>
              <a:t>技术创新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也不是他们的终极目的，他们真正感兴趣的是</a:t>
            </a:r>
            <a:r>
              <a:rPr lang="zh-CN" altLang="zh-CN" sz="2000" kern="0" dirty="0">
                <a:solidFill>
                  <a:srgbClr val="FF0000"/>
                </a:solidFill>
                <a:latin typeface="Calibri"/>
                <a:cs typeface="宋体"/>
              </a:rPr>
              <a:t>创造与众不同的市场</a:t>
            </a:r>
            <a:r>
              <a:rPr lang="zh-CN" altLang="zh-CN" sz="2000" kern="0" dirty="0">
                <a:solidFill>
                  <a:srgbClr val="000000"/>
                </a:solidFill>
                <a:latin typeface="Calibri"/>
                <a:cs typeface="宋体"/>
              </a:rPr>
              <a:t>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14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E:\USER\Documents\思维游戏素材\思维游戏1\思维游戏2图片\IMG_10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36" y="188640"/>
            <a:ext cx="9157076" cy="684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7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E:\USER\Documents\思维游戏素材\思维游戏1\思维游戏2图片\IMG_10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20688"/>
            <a:ext cx="917073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1463</Words>
  <Application>Microsoft Office PowerPoint</Application>
  <PresentationFormat>全屏显示(4:3)</PresentationFormat>
  <Paragraphs>84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Office 主题​​</vt:lpstr>
      <vt:lpstr>2_Balloons</vt:lpstr>
      <vt:lpstr>1_Office 主题​​</vt:lpstr>
      <vt:lpstr>DesignTemplate</vt:lpstr>
      <vt:lpstr>思维游戏4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创新案例a：旋转式内燃机</vt:lpstr>
      <vt:lpstr>创新案例b：希尔顿酒店的创始</vt:lpstr>
      <vt:lpstr>PowerPoint 演示文稿</vt:lpstr>
      <vt:lpstr>PowerPoint 演示文稿</vt:lpstr>
      <vt:lpstr>创新案例c：秘密的上油方法</vt:lpstr>
      <vt:lpstr>创新案例d：沙丘与稳定器</vt:lpstr>
      <vt:lpstr>PowerPoint 演示文稿</vt:lpstr>
      <vt:lpstr>PowerPoint 演示文稿</vt:lpstr>
      <vt:lpstr>创新案例e：飞机的运输</vt:lpstr>
      <vt:lpstr>PowerPoint 演示文稿</vt:lpstr>
      <vt:lpstr>PowerPoint 演示文稿</vt:lpstr>
      <vt:lpstr>创新案例f：另类测量</vt:lpstr>
      <vt:lpstr>创新案例g：太阳能汽车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YWL</dc:creator>
  <cp:lastModifiedBy>YWL</cp:lastModifiedBy>
  <cp:revision>16</cp:revision>
  <dcterms:created xsi:type="dcterms:W3CDTF">2015-11-23T01:59:18Z</dcterms:created>
  <dcterms:modified xsi:type="dcterms:W3CDTF">2015-12-23T07:46:21Z</dcterms:modified>
</cp:coreProperties>
</file>